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22"/>
  </p:notesMasterIdLst>
  <p:handoutMasterIdLst>
    <p:handoutMasterId r:id="rId23"/>
  </p:handoutMasterIdLst>
  <p:sldIdLst>
    <p:sldId id="264" r:id="rId5"/>
    <p:sldId id="301" r:id="rId6"/>
    <p:sldId id="322" r:id="rId7"/>
    <p:sldId id="312" r:id="rId8"/>
    <p:sldId id="273" r:id="rId9"/>
    <p:sldId id="309" r:id="rId10"/>
    <p:sldId id="313" r:id="rId11"/>
    <p:sldId id="314" r:id="rId12"/>
    <p:sldId id="315" r:id="rId13"/>
    <p:sldId id="323" r:id="rId14"/>
    <p:sldId id="317" r:id="rId15"/>
    <p:sldId id="311" r:id="rId16"/>
    <p:sldId id="320" r:id="rId17"/>
    <p:sldId id="318" r:id="rId18"/>
    <p:sldId id="321" r:id="rId19"/>
    <p:sldId id="326" r:id="rId20"/>
    <p:sldId id="32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035"/>
    <a:srgbClr val="EAAA00"/>
    <a:srgbClr val="969696"/>
    <a:srgbClr val="5E6167"/>
    <a:srgbClr val="147BD1"/>
    <a:srgbClr val="77C19A"/>
    <a:srgbClr val="860086"/>
    <a:srgbClr val="9933FF"/>
    <a:srgbClr val="FF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34310-028A-4B2A-A921-128352C3B0F2}" v="1" dt="2022-07-19T11:53:46.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McClain" userId="90cdc90f-50b1-4ada-91a3-fe15e8ae86d8" providerId="ADAL" clId="{7DA34310-028A-4B2A-A921-128352C3B0F2}"/>
    <pc:docChg chg="custSel modSld">
      <pc:chgData name="Kelsey McClain" userId="90cdc90f-50b1-4ada-91a3-fe15e8ae86d8" providerId="ADAL" clId="{7DA34310-028A-4B2A-A921-128352C3B0F2}" dt="2022-07-19T11:53:57.412" v="4" actId="14100"/>
      <pc:docMkLst>
        <pc:docMk/>
      </pc:docMkLst>
      <pc:sldChg chg="addSp delSp modSp mod">
        <pc:chgData name="Kelsey McClain" userId="90cdc90f-50b1-4ada-91a3-fe15e8ae86d8" providerId="ADAL" clId="{7DA34310-028A-4B2A-A921-128352C3B0F2}" dt="2022-07-19T11:53:57.412" v="4" actId="14100"/>
        <pc:sldMkLst>
          <pc:docMk/>
          <pc:sldMk cId="3676977504" sldId="317"/>
        </pc:sldMkLst>
        <pc:spChg chg="add del mod">
          <ac:chgData name="Kelsey McClain" userId="90cdc90f-50b1-4ada-91a3-fe15e8ae86d8" providerId="ADAL" clId="{7DA34310-028A-4B2A-A921-128352C3B0F2}" dt="2022-07-19T11:53:46.931" v="1"/>
          <ac:spMkLst>
            <pc:docMk/>
            <pc:sldMk cId="3676977504" sldId="317"/>
            <ac:spMk id="5" creationId="{3F9208F0-7C86-4C98-965A-0D0D586F7ABC}"/>
          </ac:spMkLst>
        </pc:spChg>
        <pc:picChg chg="add mod">
          <ac:chgData name="Kelsey McClain" userId="90cdc90f-50b1-4ada-91a3-fe15e8ae86d8" providerId="ADAL" clId="{7DA34310-028A-4B2A-A921-128352C3B0F2}" dt="2022-07-19T11:53:57.412" v="4" actId="14100"/>
          <ac:picMkLst>
            <pc:docMk/>
            <pc:sldMk cId="3676977504" sldId="317"/>
            <ac:picMk id="6" creationId="{6D2A0B7D-8334-21FE-1133-A25B0F8870D5}"/>
          </ac:picMkLst>
        </pc:picChg>
        <pc:picChg chg="del">
          <ac:chgData name="Kelsey McClain" userId="90cdc90f-50b1-4ada-91a3-fe15e8ae86d8" providerId="ADAL" clId="{7DA34310-028A-4B2A-A921-128352C3B0F2}" dt="2022-07-19T11:53:43.204" v="0" actId="478"/>
          <ac:picMkLst>
            <pc:docMk/>
            <pc:sldMk cId="3676977504" sldId="317"/>
            <ac:picMk id="7" creationId="{313CBC82-943D-8CF8-C372-B7F104261F4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A1C50-15D3-4B1E-97B0-EE0A282D2685}"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626499C4-5171-49BF-B7C7-789AAA521FFF}">
      <dgm:prSet phldrT="[Text]" custT="1"/>
      <dgm:spPr/>
      <dgm:t>
        <a:bodyPr/>
        <a:lstStyle/>
        <a:p>
          <a:r>
            <a:rPr lang="en-US" sz="1200" b="1" dirty="0">
              <a:latin typeface="Helvetica Condensed"/>
            </a:rPr>
            <a:t>Indicators of Need</a:t>
          </a:r>
        </a:p>
      </dgm:t>
    </dgm:pt>
    <dgm:pt modelId="{86A9D841-33FE-44D0-B67E-168B0E49FBB2}" type="parTrans" cxnId="{B544767C-CF7A-44A0-B60E-A15D2A0D27DA}">
      <dgm:prSet/>
      <dgm:spPr/>
      <dgm:t>
        <a:bodyPr/>
        <a:lstStyle/>
        <a:p>
          <a:endParaRPr lang="en-US" sz="2000" b="0"/>
        </a:p>
      </dgm:t>
    </dgm:pt>
    <dgm:pt modelId="{D559573D-94E6-41EB-B4C7-865CBCA74153}" type="sibTrans" cxnId="{B544767C-CF7A-44A0-B60E-A15D2A0D27DA}">
      <dgm:prSet custT="1"/>
      <dgm:spPr>
        <a:solidFill>
          <a:srgbClr val="029035"/>
        </a:solidFill>
      </dgm:spPr>
      <dgm:t>
        <a:bodyPr/>
        <a:lstStyle/>
        <a:p>
          <a:endParaRPr lang="en-US" sz="1200" b="0">
            <a:latin typeface="Helvetica Condensed"/>
          </a:endParaRPr>
        </a:p>
      </dgm:t>
    </dgm:pt>
    <dgm:pt modelId="{CDF656F7-395B-41F7-BD83-C53A3970804A}">
      <dgm:prSet phldrT="[Text]" custT="1"/>
      <dgm:spPr/>
      <dgm:t>
        <a:bodyPr/>
        <a:lstStyle/>
        <a:p>
          <a:r>
            <a:rPr lang="en-US" sz="1200" b="0" dirty="0">
              <a:latin typeface="Helvetica Condensed"/>
            </a:rPr>
            <a:t>Publicly-available community or county-level data </a:t>
          </a:r>
        </a:p>
      </dgm:t>
    </dgm:pt>
    <dgm:pt modelId="{6D634B0C-C48E-4BA9-B6B9-AC49CF1D4229}" type="parTrans" cxnId="{80414D89-A3EE-4F50-A525-0DC53CC41169}">
      <dgm:prSet/>
      <dgm:spPr/>
      <dgm:t>
        <a:bodyPr/>
        <a:lstStyle/>
        <a:p>
          <a:endParaRPr lang="en-US" sz="2000" b="0"/>
        </a:p>
      </dgm:t>
    </dgm:pt>
    <dgm:pt modelId="{1497F76A-EFE7-4893-B696-7B22AA8EBE6C}" type="sibTrans" cxnId="{80414D89-A3EE-4F50-A525-0DC53CC41169}">
      <dgm:prSet/>
      <dgm:spPr/>
      <dgm:t>
        <a:bodyPr/>
        <a:lstStyle/>
        <a:p>
          <a:endParaRPr lang="en-US" sz="2000" b="0"/>
        </a:p>
      </dgm:t>
    </dgm:pt>
    <dgm:pt modelId="{D494FC8E-DB1D-4BEA-ABFE-623334D92756}">
      <dgm:prSet phldrT="[Text]" custT="1"/>
      <dgm:spPr/>
      <dgm:t>
        <a:bodyPr/>
        <a:lstStyle/>
        <a:p>
          <a:r>
            <a:rPr lang="en-US" sz="1200" b="1">
              <a:latin typeface="Helvetica Condensed"/>
            </a:rPr>
            <a:t>Gaps in Existing Services</a:t>
          </a:r>
        </a:p>
      </dgm:t>
    </dgm:pt>
    <dgm:pt modelId="{9D58B757-5FB1-467B-856F-FA026D920F0C}" type="parTrans" cxnId="{0CABA6AD-7B02-4492-9438-C75B06B29EE0}">
      <dgm:prSet/>
      <dgm:spPr/>
      <dgm:t>
        <a:bodyPr/>
        <a:lstStyle/>
        <a:p>
          <a:endParaRPr lang="en-US" sz="2000" b="0"/>
        </a:p>
      </dgm:t>
    </dgm:pt>
    <dgm:pt modelId="{67F74CC2-A411-4A05-802C-12C9B23F129D}" type="sibTrans" cxnId="{0CABA6AD-7B02-4492-9438-C75B06B29EE0}">
      <dgm:prSet custT="1"/>
      <dgm:spPr/>
      <dgm:t>
        <a:bodyPr/>
        <a:lstStyle/>
        <a:p>
          <a:endParaRPr lang="en-US" sz="1200" b="0">
            <a:latin typeface="Helvetica Condensed"/>
          </a:endParaRPr>
        </a:p>
      </dgm:t>
    </dgm:pt>
    <dgm:pt modelId="{1405DC86-6D18-4077-B077-035F510DEC6D}">
      <dgm:prSet phldrT="[Text]" custT="1"/>
      <dgm:spPr/>
      <dgm:t>
        <a:bodyPr/>
        <a:lstStyle/>
        <a:p>
          <a:r>
            <a:rPr lang="en-US" sz="1200" b="0" dirty="0">
              <a:latin typeface="Helvetica Condensed"/>
            </a:rPr>
            <a:t>Community with resource gaps to test measurable impact, operational feasibility, and sustainability</a:t>
          </a:r>
        </a:p>
      </dgm:t>
    </dgm:pt>
    <dgm:pt modelId="{7FED7F6E-A697-4D87-8900-B2B7D49B2FE9}" type="parTrans" cxnId="{D089A6DB-111B-447E-9251-15B4CD299ECF}">
      <dgm:prSet/>
      <dgm:spPr/>
      <dgm:t>
        <a:bodyPr/>
        <a:lstStyle/>
        <a:p>
          <a:endParaRPr lang="en-US" sz="2000" b="0"/>
        </a:p>
      </dgm:t>
    </dgm:pt>
    <dgm:pt modelId="{C16A0134-92F5-4FC2-86EF-044CF803147B}" type="sibTrans" cxnId="{D089A6DB-111B-447E-9251-15B4CD299ECF}">
      <dgm:prSet/>
      <dgm:spPr/>
      <dgm:t>
        <a:bodyPr/>
        <a:lstStyle/>
        <a:p>
          <a:endParaRPr lang="en-US" sz="2000" b="0"/>
        </a:p>
      </dgm:t>
    </dgm:pt>
    <dgm:pt modelId="{F2B97C06-D9B7-44B8-82E9-ADB7CF334B44}">
      <dgm:prSet phldrT="[Text]" custT="1"/>
      <dgm:spPr/>
      <dgm:t>
        <a:bodyPr/>
        <a:lstStyle/>
        <a:p>
          <a:r>
            <a:rPr lang="en-US" sz="1200" b="1">
              <a:latin typeface="Helvetica Condensed"/>
            </a:rPr>
            <a:t>Scalability</a:t>
          </a:r>
        </a:p>
      </dgm:t>
    </dgm:pt>
    <dgm:pt modelId="{D2E8B60E-C9D9-4C3D-8DA8-578DBC5AECA3}" type="parTrans" cxnId="{488AD9C0-F056-44D9-8CCC-8DC9D36276AC}">
      <dgm:prSet/>
      <dgm:spPr/>
      <dgm:t>
        <a:bodyPr/>
        <a:lstStyle/>
        <a:p>
          <a:endParaRPr lang="en-US" sz="2000" b="0"/>
        </a:p>
      </dgm:t>
    </dgm:pt>
    <dgm:pt modelId="{DE07B043-D4DE-4DAF-B9D1-EBE583DD1685}" type="sibTrans" cxnId="{488AD9C0-F056-44D9-8CCC-8DC9D36276AC}">
      <dgm:prSet custT="1"/>
      <dgm:spPr/>
      <dgm:t>
        <a:bodyPr/>
        <a:lstStyle/>
        <a:p>
          <a:endParaRPr lang="en-US" sz="1200" b="0">
            <a:latin typeface="Helvetica Condensed"/>
          </a:endParaRPr>
        </a:p>
      </dgm:t>
    </dgm:pt>
    <dgm:pt modelId="{2E224604-E0CF-43E2-A7B1-2A373449B514}">
      <dgm:prSet phldrT="[Text]" custT="1"/>
      <dgm:spPr/>
      <dgm:t>
        <a:bodyPr/>
        <a:lstStyle/>
        <a:p>
          <a:r>
            <a:rPr lang="en-US" sz="1200" b="0">
              <a:latin typeface="Helvetica Condensed"/>
            </a:rPr>
            <a:t>Long term workforce and resource development</a:t>
          </a:r>
        </a:p>
      </dgm:t>
    </dgm:pt>
    <dgm:pt modelId="{BC931A8B-91E3-4290-81E3-73018F2EA5F7}" type="parTrans" cxnId="{CF385A93-C54A-4747-A42F-B693D9721A8B}">
      <dgm:prSet/>
      <dgm:spPr/>
      <dgm:t>
        <a:bodyPr/>
        <a:lstStyle/>
        <a:p>
          <a:endParaRPr lang="en-US" sz="2000" b="0"/>
        </a:p>
      </dgm:t>
    </dgm:pt>
    <dgm:pt modelId="{A0A40B45-14D1-4A76-8944-16BE8DCB0C58}" type="sibTrans" cxnId="{CF385A93-C54A-4747-A42F-B693D9721A8B}">
      <dgm:prSet/>
      <dgm:spPr/>
      <dgm:t>
        <a:bodyPr/>
        <a:lstStyle/>
        <a:p>
          <a:endParaRPr lang="en-US" sz="2000" b="0"/>
        </a:p>
      </dgm:t>
    </dgm:pt>
    <dgm:pt modelId="{EE07B628-933C-4A9D-8F7B-9A4810149DE7}" type="pres">
      <dgm:prSet presAssocID="{131A1C50-15D3-4B1E-97B0-EE0A282D2685}" presName="Name0" presStyleCnt="0">
        <dgm:presLayoutVars>
          <dgm:chMax/>
          <dgm:chPref/>
          <dgm:dir/>
          <dgm:animLvl val="lvl"/>
        </dgm:presLayoutVars>
      </dgm:prSet>
      <dgm:spPr/>
      <dgm:t>
        <a:bodyPr/>
        <a:lstStyle/>
        <a:p>
          <a:endParaRPr lang="en-US"/>
        </a:p>
      </dgm:t>
    </dgm:pt>
    <dgm:pt modelId="{8A555805-47E4-4C64-9C4B-C5B388CABE29}" type="pres">
      <dgm:prSet presAssocID="{626499C4-5171-49BF-B7C7-789AAA521FFF}" presName="composite" presStyleCnt="0"/>
      <dgm:spPr/>
    </dgm:pt>
    <dgm:pt modelId="{623189EF-9CAB-42F8-8517-23E00BF154E3}" type="pres">
      <dgm:prSet presAssocID="{626499C4-5171-49BF-B7C7-789AAA521FFF}" presName="Parent1" presStyleLbl="node1" presStyleIdx="0" presStyleCnt="6" custLinFactNeighborX="-587" custLinFactNeighborY="-84">
        <dgm:presLayoutVars>
          <dgm:chMax val="1"/>
          <dgm:chPref val="1"/>
          <dgm:bulletEnabled val="1"/>
        </dgm:presLayoutVars>
      </dgm:prSet>
      <dgm:spPr/>
      <dgm:t>
        <a:bodyPr/>
        <a:lstStyle/>
        <a:p>
          <a:endParaRPr lang="en-US"/>
        </a:p>
      </dgm:t>
    </dgm:pt>
    <dgm:pt modelId="{864A62B0-CBD9-41B8-8B79-45D36F094ACA}" type="pres">
      <dgm:prSet presAssocID="{626499C4-5171-49BF-B7C7-789AAA521FFF}" presName="Childtext1" presStyleLbl="revTx" presStyleIdx="0" presStyleCnt="3">
        <dgm:presLayoutVars>
          <dgm:chMax val="0"/>
          <dgm:chPref val="0"/>
          <dgm:bulletEnabled val="1"/>
        </dgm:presLayoutVars>
      </dgm:prSet>
      <dgm:spPr/>
      <dgm:t>
        <a:bodyPr/>
        <a:lstStyle/>
        <a:p>
          <a:endParaRPr lang="en-US"/>
        </a:p>
      </dgm:t>
    </dgm:pt>
    <dgm:pt modelId="{2E874093-0E18-4E82-ACD3-2A457483CE6B}" type="pres">
      <dgm:prSet presAssocID="{626499C4-5171-49BF-B7C7-789AAA521FFF}" presName="BalanceSpacing" presStyleCnt="0"/>
      <dgm:spPr/>
    </dgm:pt>
    <dgm:pt modelId="{0E467BAC-2292-4F4C-8D9A-37FC41227238}" type="pres">
      <dgm:prSet presAssocID="{626499C4-5171-49BF-B7C7-789AAA521FFF}" presName="BalanceSpacing1" presStyleCnt="0"/>
      <dgm:spPr/>
    </dgm:pt>
    <dgm:pt modelId="{83219185-663E-46C0-B6F1-C7F6EEB7E70E}" type="pres">
      <dgm:prSet presAssocID="{D559573D-94E6-41EB-B4C7-865CBCA74153}" presName="Accent1Text" presStyleLbl="node1" presStyleIdx="1" presStyleCnt="6"/>
      <dgm:spPr/>
      <dgm:t>
        <a:bodyPr/>
        <a:lstStyle/>
        <a:p>
          <a:endParaRPr lang="en-US"/>
        </a:p>
      </dgm:t>
    </dgm:pt>
    <dgm:pt modelId="{A0377313-6269-4756-832E-9294F923D9E6}" type="pres">
      <dgm:prSet presAssocID="{D559573D-94E6-41EB-B4C7-865CBCA74153}" presName="spaceBetweenRectangles" presStyleCnt="0"/>
      <dgm:spPr/>
    </dgm:pt>
    <dgm:pt modelId="{402EE128-7FC4-4332-9E19-28D04A230808}" type="pres">
      <dgm:prSet presAssocID="{D494FC8E-DB1D-4BEA-ABFE-623334D92756}" presName="composite" presStyleCnt="0"/>
      <dgm:spPr/>
    </dgm:pt>
    <dgm:pt modelId="{8C0B3595-105F-4466-92B3-3BE0E32534B3}" type="pres">
      <dgm:prSet presAssocID="{D494FC8E-DB1D-4BEA-ABFE-623334D92756}" presName="Parent1" presStyleLbl="node1" presStyleIdx="2" presStyleCnt="6">
        <dgm:presLayoutVars>
          <dgm:chMax val="1"/>
          <dgm:chPref val="1"/>
          <dgm:bulletEnabled val="1"/>
        </dgm:presLayoutVars>
      </dgm:prSet>
      <dgm:spPr/>
      <dgm:t>
        <a:bodyPr/>
        <a:lstStyle/>
        <a:p>
          <a:endParaRPr lang="en-US"/>
        </a:p>
      </dgm:t>
    </dgm:pt>
    <dgm:pt modelId="{6D859427-9AA3-48AD-8F6B-66A288B70984}" type="pres">
      <dgm:prSet presAssocID="{D494FC8E-DB1D-4BEA-ABFE-623334D92756}" presName="Childtext1" presStyleLbl="revTx" presStyleIdx="1" presStyleCnt="3">
        <dgm:presLayoutVars>
          <dgm:chMax val="0"/>
          <dgm:chPref val="0"/>
          <dgm:bulletEnabled val="1"/>
        </dgm:presLayoutVars>
      </dgm:prSet>
      <dgm:spPr/>
      <dgm:t>
        <a:bodyPr/>
        <a:lstStyle/>
        <a:p>
          <a:endParaRPr lang="en-US"/>
        </a:p>
      </dgm:t>
    </dgm:pt>
    <dgm:pt modelId="{FE653642-D215-4398-84D3-D834CC332E38}" type="pres">
      <dgm:prSet presAssocID="{D494FC8E-DB1D-4BEA-ABFE-623334D92756}" presName="BalanceSpacing" presStyleCnt="0"/>
      <dgm:spPr/>
    </dgm:pt>
    <dgm:pt modelId="{D841CFDB-FD51-4336-8081-EED187F08496}" type="pres">
      <dgm:prSet presAssocID="{D494FC8E-DB1D-4BEA-ABFE-623334D92756}" presName="BalanceSpacing1" presStyleCnt="0"/>
      <dgm:spPr/>
    </dgm:pt>
    <dgm:pt modelId="{4BC588AF-D4B4-48E6-81ED-D4B1DD3C9B0C}" type="pres">
      <dgm:prSet presAssocID="{67F74CC2-A411-4A05-802C-12C9B23F129D}" presName="Accent1Text" presStyleLbl="node1" presStyleIdx="3" presStyleCnt="6"/>
      <dgm:spPr/>
      <dgm:t>
        <a:bodyPr/>
        <a:lstStyle/>
        <a:p>
          <a:endParaRPr lang="en-US"/>
        </a:p>
      </dgm:t>
    </dgm:pt>
    <dgm:pt modelId="{B4B007CA-8D18-4274-B187-A02A4C5D482B}" type="pres">
      <dgm:prSet presAssocID="{67F74CC2-A411-4A05-802C-12C9B23F129D}" presName="spaceBetweenRectangles" presStyleCnt="0"/>
      <dgm:spPr/>
    </dgm:pt>
    <dgm:pt modelId="{86F9E055-AD56-40D4-AC26-97B3DE21DA23}" type="pres">
      <dgm:prSet presAssocID="{F2B97C06-D9B7-44B8-82E9-ADB7CF334B44}" presName="composite" presStyleCnt="0"/>
      <dgm:spPr/>
    </dgm:pt>
    <dgm:pt modelId="{F7710293-327A-4B9C-8ED8-0303F1729B79}" type="pres">
      <dgm:prSet presAssocID="{F2B97C06-D9B7-44B8-82E9-ADB7CF334B44}" presName="Parent1" presStyleLbl="node1" presStyleIdx="4" presStyleCnt="6" custScaleX="100438">
        <dgm:presLayoutVars>
          <dgm:chMax val="1"/>
          <dgm:chPref val="1"/>
          <dgm:bulletEnabled val="1"/>
        </dgm:presLayoutVars>
      </dgm:prSet>
      <dgm:spPr/>
      <dgm:t>
        <a:bodyPr/>
        <a:lstStyle/>
        <a:p>
          <a:endParaRPr lang="en-US"/>
        </a:p>
      </dgm:t>
    </dgm:pt>
    <dgm:pt modelId="{776CF35F-A81D-443B-9FD0-AB7FD6385FF3}" type="pres">
      <dgm:prSet presAssocID="{F2B97C06-D9B7-44B8-82E9-ADB7CF334B44}" presName="Childtext1" presStyleLbl="revTx" presStyleIdx="2" presStyleCnt="3">
        <dgm:presLayoutVars>
          <dgm:chMax val="0"/>
          <dgm:chPref val="0"/>
          <dgm:bulletEnabled val="1"/>
        </dgm:presLayoutVars>
      </dgm:prSet>
      <dgm:spPr/>
      <dgm:t>
        <a:bodyPr/>
        <a:lstStyle/>
        <a:p>
          <a:endParaRPr lang="en-US"/>
        </a:p>
      </dgm:t>
    </dgm:pt>
    <dgm:pt modelId="{B6F511FA-C882-4B88-9961-5332F3D1C9D1}" type="pres">
      <dgm:prSet presAssocID="{F2B97C06-D9B7-44B8-82E9-ADB7CF334B44}" presName="BalanceSpacing" presStyleCnt="0"/>
      <dgm:spPr/>
    </dgm:pt>
    <dgm:pt modelId="{12A9B8CF-5A6E-4700-AE10-F1F63120CAAD}" type="pres">
      <dgm:prSet presAssocID="{F2B97C06-D9B7-44B8-82E9-ADB7CF334B44}" presName="BalanceSpacing1" presStyleCnt="0"/>
      <dgm:spPr/>
    </dgm:pt>
    <dgm:pt modelId="{F5A6E3A7-7959-41EC-B025-47CA7DE2A6F3}" type="pres">
      <dgm:prSet presAssocID="{DE07B043-D4DE-4DAF-B9D1-EBE583DD1685}" presName="Accent1Text" presStyleLbl="node1" presStyleIdx="5" presStyleCnt="6"/>
      <dgm:spPr/>
      <dgm:t>
        <a:bodyPr/>
        <a:lstStyle/>
        <a:p>
          <a:endParaRPr lang="en-US"/>
        </a:p>
      </dgm:t>
    </dgm:pt>
  </dgm:ptLst>
  <dgm:cxnLst>
    <dgm:cxn modelId="{C3276CC9-CB84-473A-A459-748CF859B0D5}" type="presOf" srcId="{131A1C50-15D3-4B1E-97B0-EE0A282D2685}" destId="{EE07B628-933C-4A9D-8F7B-9A4810149DE7}" srcOrd="0" destOrd="0" presId="urn:microsoft.com/office/officeart/2008/layout/AlternatingHexagons"/>
    <dgm:cxn modelId="{B544767C-CF7A-44A0-B60E-A15D2A0D27DA}" srcId="{131A1C50-15D3-4B1E-97B0-EE0A282D2685}" destId="{626499C4-5171-49BF-B7C7-789AAA521FFF}" srcOrd="0" destOrd="0" parTransId="{86A9D841-33FE-44D0-B67E-168B0E49FBB2}" sibTransId="{D559573D-94E6-41EB-B4C7-865CBCA74153}"/>
    <dgm:cxn modelId="{EBF683D6-160F-46E1-9965-6BA3B05F3C5F}" type="presOf" srcId="{CDF656F7-395B-41F7-BD83-C53A3970804A}" destId="{864A62B0-CBD9-41B8-8B79-45D36F094ACA}" srcOrd="0" destOrd="0" presId="urn:microsoft.com/office/officeart/2008/layout/AlternatingHexagons"/>
    <dgm:cxn modelId="{F72BD634-B284-4FC9-9688-04F676DBCA2D}" type="presOf" srcId="{67F74CC2-A411-4A05-802C-12C9B23F129D}" destId="{4BC588AF-D4B4-48E6-81ED-D4B1DD3C9B0C}" srcOrd="0" destOrd="0" presId="urn:microsoft.com/office/officeart/2008/layout/AlternatingHexagons"/>
    <dgm:cxn modelId="{D089A6DB-111B-447E-9251-15B4CD299ECF}" srcId="{D494FC8E-DB1D-4BEA-ABFE-623334D92756}" destId="{1405DC86-6D18-4077-B077-035F510DEC6D}" srcOrd="0" destOrd="0" parTransId="{7FED7F6E-A697-4D87-8900-B2B7D49B2FE9}" sibTransId="{C16A0134-92F5-4FC2-86EF-044CF803147B}"/>
    <dgm:cxn modelId="{0A6EEF3D-90A8-42C5-AE55-A0290DD2CB25}" type="presOf" srcId="{DE07B043-D4DE-4DAF-B9D1-EBE583DD1685}" destId="{F5A6E3A7-7959-41EC-B025-47CA7DE2A6F3}" srcOrd="0" destOrd="0" presId="urn:microsoft.com/office/officeart/2008/layout/AlternatingHexagons"/>
    <dgm:cxn modelId="{661A10D8-A963-4787-B783-ABA9961B9413}" type="presOf" srcId="{F2B97C06-D9B7-44B8-82E9-ADB7CF334B44}" destId="{F7710293-327A-4B9C-8ED8-0303F1729B79}" srcOrd="0" destOrd="0" presId="urn:microsoft.com/office/officeart/2008/layout/AlternatingHexagons"/>
    <dgm:cxn modelId="{B7D885D1-422B-414D-B274-4B9E6CC904FF}" type="presOf" srcId="{626499C4-5171-49BF-B7C7-789AAA521FFF}" destId="{623189EF-9CAB-42F8-8517-23E00BF154E3}" srcOrd="0" destOrd="0" presId="urn:microsoft.com/office/officeart/2008/layout/AlternatingHexagons"/>
    <dgm:cxn modelId="{261BE1F8-E1F9-4584-99A7-EC1D41597917}" type="presOf" srcId="{1405DC86-6D18-4077-B077-035F510DEC6D}" destId="{6D859427-9AA3-48AD-8F6B-66A288B70984}" srcOrd="0" destOrd="0" presId="urn:microsoft.com/office/officeart/2008/layout/AlternatingHexagons"/>
    <dgm:cxn modelId="{A18C18FC-4ED8-46ED-9A79-D3E9E1C612BA}" type="presOf" srcId="{D559573D-94E6-41EB-B4C7-865CBCA74153}" destId="{83219185-663E-46C0-B6F1-C7F6EEB7E70E}" srcOrd="0" destOrd="0" presId="urn:microsoft.com/office/officeart/2008/layout/AlternatingHexagons"/>
    <dgm:cxn modelId="{488AD9C0-F056-44D9-8CCC-8DC9D36276AC}" srcId="{131A1C50-15D3-4B1E-97B0-EE0A282D2685}" destId="{F2B97C06-D9B7-44B8-82E9-ADB7CF334B44}" srcOrd="2" destOrd="0" parTransId="{D2E8B60E-C9D9-4C3D-8DA8-578DBC5AECA3}" sibTransId="{DE07B043-D4DE-4DAF-B9D1-EBE583DD1685}"/>
    <dgm:cxn modelId="{80414D89-A3EE-4F50-A525-0DC53CC41169}" srcId="{626499C4-5171-49BF-B7C7-789AAA521FFF}" destId="{CDF656F7-395B-41F7-BD83-C53A3970804A}" srcOrd="0" destOrd="0" parTransId="{6D634B0C-C48E-4BA9-B6B9-AC49CF1D4229}" sibTransId="{1497F76A-EFE7-4893-B696-7B22AA8EBE6C}"/>
    <dgm:cxn modelId="{835008B5-FC07-4BE9-8BB8-DBF18A34B45A}" type="presOf" srcId="{2E224604-E0CF-43E2-A7B1-2A373449B514}" destId="{776CF35F-A81D-443B-9FD0-AB7FD6385FF3}" srcOrd="0" destOrd="0" presId="urn:microsoft.com/office/officeart/2008/layout/AlternatingHexagons"/>
    <dgm:cxn modelId="{CF385A93-C54A-4747-A42F-B693D9721A8B}" srcId="{F2B97C06-D9B7-44B8-82E9-ADB7CF334B44}" destId="{2E224604-E0CF-43E2-A7B1-2A373449B514}" srcOrd="0" destOrd="0" parTransId="{BC931A8B-91E3-4290-81E3-73018F2EA5F7}" sibTransId="{A0A40B45-14D1-4A76-8944-16BE8DCB0C58}"/>
    <dgm:cxn modelId="{0CABA6AD-7B02-4492-9438-C75B06B29EE0}" srcId="{131A1C50-15D3-4B1E-97B0-EE0A282D2685}" destId="{D494FC8E-DB1D-4BEA-ABFE-623334D92756}" srcOrd="1" destOrd="0" parTransId="{9D58B757-5FB1-467B-856F-FA026D920F0C}" sibTransId="{67F74CC2-A411-4A05-802C-12C9B23F129D}"/>
    <dgm:cxn modelId="{D4CEAF92-0B2E-4BA2-B07B-76D0E2417240}" type="presOf" srcId="{D494FC8E-DB1D-4BEA-ABFE-623334D92756}" destId="{8C0B3595-105F-4466-92B3-3BE0E32534B3}" srcOrd="0" destOrd="0" presId="urn:microsoft.com/office/officeart/2008/layout/AlternatingHexagons"/>
    <dgm:cxn modelId="{B388E274-EC21-4BE9-A940-2ADAABE374B8}" type="presParOf" srcId="{EE07B628-933C-4A9D-8F7B-9A4810149DE7}" destId="{8A555805-47E4-4C64-9C4B-C5B388CABE29}" srcOrd="0" destOrd="0" presId="urn:microsoft.com/office/officeart/2008/layout/AlternatingHexagons"/>
    <dgm:cxn modelId="{E582A2B2-F51A-4CB3-9200-086DD1078E83}" type="presParOf" srcId="{8A555805-47E4-4C64-9C4B-C5B388CABE29}" destId="{623189EF-9CAB-42F8-8517-23E00BF154E3}" srcOrd="0" destOrd="0" presId="urn:microsoft.com/office/officeart/2008/layout/AlternatingHexagons"/>
    <dgm:cxn modelId="{D1A4E78F-E538-4D2F-8841-6F54CDDED61A}" type="presParOf" srcId="{8A555805-47E4-4C64-9C4B-C5B388CABE29}" destId="{864A62B0-CBD9-41B8-8B79-45D36F094ACA}" srcOrd="1" destOrd="0" presId="urn:microsoft.com/office/officeart/2008/layout/AlternatingHexagons"/>
    <dgm:cxn modelId="{87C1F776-9898-4045-9088-5156334934D4}" type="presParOf" srcId="{8A555805-47E4-4C64-9C4B-C5B388CABE29}" destId="{2E874093-0E18-4E82-ACD3-2A457483CE6B}" srcOrd="2" destOrd="0" presId="urn:microsoft.com/office/officeart/2008/layout/AlternatingHexagons"/>
    <dgm:cxn modelId="{FFB84E76-9CCC-401E-AF7B-C2329B0858B0}" type="presParOf" srcId="{8A555805-47E4-4C64-9C4B-C5B388CABE29}" destId="{0E467BAC-2292-4F4C-8D9A-37FC41227238}" srcOrd="3" destOrd="0" presId="urn:microsoft.com/office/officeart/2008/layout/AlternatingHexagons"/>
    <dgm:cxn modelId="{98C0175B-1B86-4A09-87AD-F04F9A003365}" type="presParOf" srcId="{8A555805-47E4-4C64-9C4B-C5B388CABE29}" destId="{83219185-663E-46C0-B6F1-C7F6EEB7E70E}" srcOrd="4" destOrd="0" presId="urn:microsoft.com/office/officeart/2008/layout/AlternatingHexagons"/>
    <dgm:cxn modelId="{1F7DA10B-E212-412D-A6B7-B19D524158FB}" type="presParOf" srcId="{EE07B628-933C-4A9D-8F7B-9A4810149DE7}" destId="{A0377313-6269-4756-832E-9294F923D9E6}" srcOrd="1" destOrd="0" presId="urn:microsoft.com/office/officeart/2008/layout/AlternatingHexagons"/>
    <dgm:cxn modelId="{0171BF0C-469B-43D6-A753-8A87581E51C8}" type="presParOf" srcId="{EE07B628-933C-4A9D-8F7B-9A4810149DE7}" destId="{402EE128-7FC4-4332-9E19-28D04A230808}" srcOrd="2" destOrd="0" presId="urn:microsoft.com/office/officeart/2008/layout/AlternatingHexagons"/>
    <dgm:cxn modelId="{788C3825-594F-4358-B61C-9F1449DD0B0F}" type="presParOf" srcId="{402EE128-7FC4-4332-9E19-28D04A230808}" destId="{8C0B3595-105F-4466-92B3-3BE0E32534B3}" srcOrd="0" destOrd="0" presId="urn:microsoft.com/office/officeart/2008/layout/AlternatingHexagons"/>
    <dgm:cxn modelId="{F4688731-ED78-48CC-A7C2-A6632C7094C3}" type="presParOf" srcId="{402EE128-7FC4-4332-9E19-28D04A230808}" destId="{6D859427-9AA3-48AD-8F6B-66A288B70984}" srcOrd="1" destOrd="0" presId="urn:microsoft.com/office/officeart/2008/layout/AlternatingHexagons"/>
    <dgm:cxn modelId="{A274FEC1-526C-47E4-8CAA-0A70736FE62F}" type="presParOf" srcId="{402EE128-7FC4-4332-9E19-28D04A230808}" destId="{FE653642-D215-4398-84D3-D834CC332E38}" srcOrd="2" destOrd="0" presId="urn:microsoft.com/office/officeart/2008/layout/AlternatingHexagons"/>
    <dgm:cxn modelId="{11B9972D-C12A-4C2C-80F2-74E2F8B2D12B}" type="presParOf" srcId="{402EE128-7FC4-4332-9E19-28D04A230808}" destId="{D841CFDB-FD51-4336-8081-EED187F08496}" srcOrd="3" destOrd="0" presId="urn:microsoft.com/office/officeart/2008/layout/AlternatingHexagons"/>
    <dgm:cxn modelId="{A46C2640-8BF4-4CC2-83C4-6BAA20B4AC88}" type="presParOf" srcId="{402EE128-7FC4-4332-9E19-28D04A230808}" destId="{4BC588AF-D4B4-48E6-81ED-D4B1DD3C9B0C}" srcOrd="4" destOrd="0" presId="urn:microsoft.com/office/officeart/2008/layout/AlternatingHexagons"/>
    <dgm:cxn modelId="{1E2ECC08-8593-4348-B5F4-62942C7B2622}" type="presParOf" srcId="{EE07B628-933C-4A9D-8F7B-9A4810149DE7}" destId="{B4B007CA-8D18-4274-B187-A02A4C5D482B}" srcOrd="3" destOrd="0" presId="urn:microsoft.com/office/officeart/2008/layout/AlternatingHexagons"/>
    <dgm:cxn modelId="{0113B648-F5E7-47F8-ADF4-6F08A8FB68B8}" type="presParOf" srcId="{EE07B628-933C-4A9D-8F7B-9A4810149DE7}" destId="{86F9E055-AD56-40D4-AC26-97B3DE21DA23}" srcOrd="4" destOrd="0" presId="urn:microsoft.com/office/officeart/2008/layout/AlternatingHexagons"/>
    <dgm:cxn modelId="{0007FDF9-215C-4A13-8FA3-55FC18AF5EA1}" type="presParOf" srcId="{86F9E055-AD56-40D4-AC26-97B3DE21DA23}" destId="{F7710293-327A-4B9C-8ED8-0303F1729B79}" srcOrd="0" destOrd="0" presId="urn:microsoft.com/office/officeart/2008/layout/AlternatingHexagons"/>
    <dgm:cxn modelId="{5A78D77B-8256-4DB9-91E9-EF2BC4BC7C07}" type="presParOf" srcId="{86F9E055-AD56-40D4-AC26-97B3DE21DA23}" destId="{776CF35F-A81D-443B-9FD0-AB7FD6385FF3}" srcOrd="1" destOrd="0" presId="urn:microsoft.com/office/officeart/2008/layout/AlternatingHexagons"/>
    <dgm:cxn modelId="{4EB9636F-369F-4582-8EC8-43255FD75D0D}" type="presParOf" srcId="{86F9E055-AD56-40D4-AC26-97B3DE21DA23}" destId="{B6F511FA-C882-4B88-9961-5332F3D1C9D1}" srcOrd="2" destOrd="0" presId="urn:microsoft.com/office/officeart/2008/layout/AlternatingHexagons"/>
    <dgm:cxn modelId="{C76A03B1-68F2-4053-8184-D5C72FD8A51F}" type="presParOf" srcId="{86F9E055-AD56-40D4-AC26-97B3DE21DA23}" destId="{12A9B8CF-5A6E-4700-AE10-F1F63120CAAD}" srcOrd="3" destOrd="0" presId="urn:microsoft.com/office/officeart/2008/layout/AlternatingHexagons"/>
    <dgm:cxn modelId="{C5D5802F-E315-4B71-AA54-4875BA02D552}" type="presParOf" srcId="{86F9E055-AD56-40D4-AC26-97B3DE21DA23}" destId="{F5A6E3A7-7959-41EC-B025-47CA7DE2A6F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4333B9-1E53-4035-8802-95CC4B5A6F9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4D40A29B-2AFF-4522-B375-CEDBD61BC446}">
      <dgm:prSet phldrT="[Text]" custT="1"/>
      <dgm:spPr/>
      <dgm:t>
        <a:bodyPr/>
        <a:lstStyle/>
        <a:p>
          <a:r>
            <a:rPr lang="en-US" sz="1200" b="1" dirty="0">
              <a:latin typeface="Helvetica Condensed"/>
            </a:rPr>
            <a:t>Energy Efficiency</a:t>
          </a:r>
        </a:p>
      </dgm:t>
    </dgm:pt>
    <dgm:pt modelId="{776D349E-B346-4934-B7EA-362F27A7297C}" type="parTrans" cxnId="{12BF0E2A-CA92-4E00-BAB1-6C564578C672}">
      <dgm:prSet/>
      <dgm:spPr/>
      <dgm:t>
        <a:bodyPr/>
        <a:lstStyle/>
        <a:p>
          <a:endParaRPr lang="en-US"/>
        </a:p>
      </dgm:t>
    </dgm:pt>
    <dgm:pt modelId="{4D5D88EB-349A-47BA-8975-49BC45B80CEA}" type="sibTrans" cxnId="{12BF0E2A-CA92-4E00-BAB1-6C564578C672}">
      <dgm:prSet/>
      <dgm:spPr/>
      <dgm:t>
        <a:bodyPr/>
        <a:lstStyle/>
        <a:p>
          <a:endParaRPr lang="en-US"/>
        </a:p>
      </dgm:t>
    </dgm:pt>
    <dgm:pt modelId="{AF2B424D-121C-4640-B74A-BF388A42845C}">
      <dgm:prSet phldrT="[Text]" custT="1"/>
      <dgm:spPr/>
      <dgm:t>
        <a:bodyPr/>
        <a:lstStyle/>
        <a:p>
          <a:pPr rtl="0"/>
          <a:r>
            <a:rPr lang="en-US" sz="1400">
              <a:latin typeface="Helvetica Condensed"/>
            </a:rPr>
            <a:t>Reduction in utility usage </a:t>
          </a:r>
        </a:p>
      </dgm:t>
    </dgm:pt>
    <dgm:pt modelId="{6CFC5ACC-B564-4AFD-8002-51931912A851}" type="parTrans" cxnId="{7F8213C6-9499-4C1F-A47C-786CDB581CE3}">
      <dgm:prSet/>
      <dgm:spPr/>
      <dgm:t>
        <a:bodyPr/>
        <a:lstStyle/>
        <a:p>
          <a:endParaRPr lang="en-US"/>
        </a:p>
      </dgm:t>
    </dgm:pt>
    <dgm:pt modelId="{5059EFB7-343A-435B-BED1-8DF6F7A7FE46}" type="sibTrans" cxnId="{7F8213C6-9499-4C1F-A47C-786CDB581CE3}">
      <dgm:prSet/>
      <dgm:spPr/>
      <dgm:t>
        <a:bodyPr/>
        <a:lstStyle/>
        <a:p>
          <a:endParaRPr lang="en-US"/>
        </a:p>
      </dgm:t>
    </dgm:pt>
    <dgm:pt modelId="{0824DA8E-1846-4E6D-BB6E-42E319739177}">
      <dgm:prSet phldrT="[Text]" custT="1"/>
      <dgm:spPr/>
      <dgm:t>
        <a:bodyPr/>
        <a:lstStyle/>
        <a:p>
          <a:r>
            <a:rPr lang="en-US" sz="1400" dirty="0">
              <a:latin typeface="Helvetica Condensed"/>
            </a:rPr>
            <a:t>Reduction in energy costs</a:t>
          </a:r>
        </a:p>
      </dgm:t>
    </dgm:pt>
    <dgm:pt modelId="{F02905F7-11A5-457B-9E1F-A33D9D10B8F4}" type="parTrans" cxnId="{42947502-1118-4F89-9076-DF7006F68058}">
      <dgm:prSet/>
      <dgm:spPr/>
      <dgm:t>
        <a:bodyPr/>
        <a:lstStyle/>
        <a:p>
          <a:endParaRPr lang="en-US"/>
        </a:p>
      </dgm:t>
    </dgm:pt>
    <dgm:pt modelId="{05A73569-30EB-40EC-8940-F03919F52C0D}" type="sibTrans" cxnId="{42947502-1118-4F89-9076-DF7006F68058}">
      <dgm:prSet/>
      <dgm:spPr/>
      <dgm:t>
        <a:bodyPr/>
        <a:lstStyle/>
        <a:p>
          <a:endParaRPr lang="en-US"/>
        </a:p>
      </dgm:t>
    </dgm:pt>
    <dgm:pt modelId="{6EB2352B-80E8-409B-B37C-E0180D87CC2D}">
      <dgm:prSet phldrT="[Text]" custT="1"/>
      <dgm:spPr/>
      <dgm:t>
        <a:bodyPr/>
        <a:lstStyle/>
        <a:p>
          <a:r>
            <a:rPr lang="en-US" sz="1200" b="1" dirty="0">
              <a:latin typeface="Helvetica Condensed"/>
            </a:rPr>
            <a:t>Improved Health Outcomes</a:t>
          </a:r>
        </a:p>
      </dgm:t>
    </dgm:pt>
    <dgm:pt modelId="{04B10655-6C87-48DB-83DA-B8A4FF1520FF}" type="parTrans" cxnId="{20409F3C-931F-4A0B-82B1-B4B1BA40156B}">
      <dgm:prSet/>
      <dgm:spPr/>
      <dgm:t>
        <a:bodyPr/>
        <a:lstStyle/>
        <a:p>
          <a:endParaRPr lang="en-US"/>
        </a:p>
      </dgm:t>
    </dgm:pt>
    <dgm:pt modelId="{E975AD67-C56D-4FFB-9162-C4F56356130D}" type="sibTrans" cxnId="{20409F3C-931F-4A0B-82B1-B4B1BA40156B}">
      <dgm:prSet/>
      <dgm:spPr/>
      <dgm:t>
        <a:bodyPr/>
        <a:lstStyle/>
        <a:p>
          <a:endParaRPr lang="en-US"/>
        </a:p>
      </dgm:t>
    </dgm:pt>
    <dgm:pt modelId="{77AA182A-5E04-4322-AF7A-7B116D0B52A8}">
      <dgm:prSet phldrT="[Text]" custT="1"/>
      <dgm:spPr/>
      <dgm:t>
        <a:bodyPr/>
        <a:lstStyle/>
        <a:p>
          <a:r>
            <a:rPr lang="en-US" sz="1400" dirty="0">
              <a:latin typeface="Helvetica Condensed"/>
            </a:rPr>
            <a:t>Increase in knowledge of asthma triggers</a:t>
          </a:r>
        </a:p>
      </dgm:t>
    </dgm:pt>
    <dgm:pt modelId="{8FBE81E9-4A24-40A8-95E0-01B0265D72E5}" type="parTrans" cxnId="{F7CDE306-C059-493C-87AB-85DC29340347}">
      <dgm:prSet/>
      <dgm:spPr/>
      <dgm:t>
        <a:bodyPr/>
        <a:lstStyle/>
        <a:p>
          <a:endParaRPr lang="en-US"/>
        </a:p>
      </dgm:t>
    </dgm:pt>
    <dgm:pt modelId="{F9BAE439-721E-4B08-A190-8FE3133C966D}" type="sibTrans" cxnId="{F7CDE306-C059-493C-87AB-85DC29340347}">
      <dgm:prSet/>
      <dgm:spPr/>
      <dgm:t>
        <a:bodyPr/>
        <a:lstStyle/>
        <a:p>
          <a:endParaRPr lang="en-US"/>
        </a:p>
      </dgm:t>
    </dgm:pt>
    <dgm:pt modelId="{19AAA654-B734-4B72-944E-80DA2A800342}">
      <dgm:prSet phldrT="[Text]" custT="1"/>
      <dgm:spPr/>
      <dgm:t>
        <a:bodyPr/>
        <a:lstStyle/>
        <a:p>
          <a:r>
            <a:rPr lang="en-US" sz="1400" dirty="0">
              <a:latin typeface="Helvetica Condensed"/>
            </a:rPr>
            <a:t>Increase in knowledge in lead-based paint hazards</a:t>
          </a:r>
        </a:p>
      </dgm:t>
    </dgm:pt>
    <dgm:pt modelId="{EA016A7B-D9A1-4FD9-AA52-81A494B68E6B}" type="parTrans" cxnId="{C6FC5EDB-017D-46D3-8A0A-950C65E9BAA1}">
      <dgm:prSet/>
      <dgm:spPr/>
      <dgm:t>
        <a:bodyPr/>
        <a:lstStyle/>
        <a:p>
          <a:endParaRPr lang="en-US"/>
        </a:p>
      </dgm:t>
    </dgm:pt>
    <dgm:pt modelId="{A55D5966-FA7D-4C76-9835-67080AF4C529}" type="sibTrans" cxnId="{C6FC5EDB-017D-46D3-8A0A-950C65E9BAA1}">
      <dgm:prSet/>
      <dgm:spPr/>
      <dgm:t>
        <a:bodyPr/>
        <a:lstStyle/>
        <a:p>
          <a:endParaRPr lang="en-US"/>
        </a:p>
      </dgm:t>
    </dgm:pt>
    <dgm:pt modelId="{E6AB51AD-6951-4A98-8B86-06DE6833651E}">
      <dgm:prSet phldrT="[Text]" custT="1"/>
      <dgm:spPr/>
      <dgm:t>
        <a:bodyPr/>
        <a:lstStyle/>
        <a:p>
          <a:r>
            <a:rPr lang="en-US" sz="1200" b="1" dirty="0">
              <a:latin typeface="Helvetica Condensed"/>
            </a:rPr>
            <a:t>Client Satisfaction</a:t>
          </a:r>
        </a:p>
      </dgm:t>
    </dgm:pt>
    <dgm:pt modelId="{3516EE39-2718-4643-B789-542800DE3C87}" type="parTrans" cxnId="{DD216C31-EDF2-4622-9A34-EB7B3186D007}">
      <dgm:prSet/>
      <dgm:spPr/>
      <dgm:t>
        <a:bodyPr/>
        <a:lstStyle/>
        <a:p>
          <a:endParaRPr lang="en-US"/>
        </a:p>
      </dgm:t>
    </dgm:pt>
    <dgm:pt modelId="{E3CC894A-F2C4-4109-83E6-FF0DCFF87AF4}" type="sibTrans" cxnId="{DD216C31-EDF2-4622-9A34-EB7B3186D007}">
      <dgm:prSet/>
      <dgm:spPr/>
      <dgm:t>
        <a:bodyPr/>
        <a:lstStyle/>
        <a:p>
          <a:endParaRPr lang="en-US"/>
        </a:p>
      </dgm:t>
    </dgm:pt>
    <dgm:pt modelId="{6053A10F-2FAD-41D4-8B9E-65A96B218B34}">
      <dgm:prSet phldrT="[Text]" custT="1"/>
      <dgm:spPr/>
      <dgm:t>
        <a:bodyPr/>
        <a:lstStyle/>
        <a:p>
          <a:r>
            <a:rPr lang="en-US" sz="1400">
              <a:latin typeface="Helvetica Condensed"/>
            </a:rPr>
            <a:t>Quality assurance and quality control evaluations throughout the process</a:t>
          </a:r>
        </a:p>
      </dgm:t>
    </dgm:pt>
    <dgm:pt modelId="{E84D1089-C0FA-4C17-A05C-66F96F09DE0F}" type="parTrans" cxnId="{6212678D-D67B-4645-9224-D1844A2B36E9}">
      <dgm:prSet/>
      <dgm:spPr/>
      <dgm:t>
        <a:bodyPr/>
        <a:lstStyle/>
        <a:p>
          <a:endParaRPr lang="en-US"/>
        </a:p>
      </dgm:t>
    </dgm:pt>
    <dgm:pt modelId="{1CCEE9A7-3626-4E92-9EB6-70A593540704}" type="sibTrans" cxnId="{6212678D-D67B-4645-9224-D1844A2B36E9}">
      <dgm:prSet/>
      <dgm:spPr/>
      <dgm:t>
        <a:bodyPr/>
        <a:lstStyle/>
        <a:p>
          <a:endParaRPr lang="en-US"/>
        </a:p>
      </dgm:t>
    </dgm:pt>
    <dgm:pt modelId="{C666FCA0-5198-4963-8A38-B55832EDA1AD}">
      <dgm:prSet phldrT="[Text]" custT="1"/>
      <dgm:spPr/>
      <dgm:t>
        <a:bodyPr/>
        <a:lstStyle/>
        <a:p>
          <a:r>
            <a:rPr lang="en-US" sz="1400" dirty="0">
              <a:latin typeface="Helvetica Condensed"/>
            </a:rPr>
            <a:t>Increase in comfort</a:t>
          </a:r>
        </a:p>
      </dgm:t>
    </dgm:pt>
    <dgm:pt modelId="{20B9A5B7-2F25-4287-BABE-9D11CA048EC0}" type="parTrans" cxnId="{5E619E0E-8296-4A93-9801-16B87EABE518}">
      <dgm:prSet/>
      <dgm:spPr/>
      <dgm:t>
        <a:bodyPr/>
        <a:lstStyle/>
        <a:p>
          <a:endParaRPr lang="en-US"/>
        </a:p>
      </dgm:t>
    </dgm:pt>
    <dgm:pt modelId="{BC8DEBD3-C2BE-4143-B04D-D003D7827FAA}" type="sibTrans" cxnId="{5E619E0E-8296-4A93-9801-16B87EABE518}">
      <dgm:prSet/>
      <dgm:spPr/>
      <dgm:t>
        <a:bodyPr/>
        <a:lstStyle/>
        <a:p>
          <a:endParaRPr lang="en-US"/>
        </a:p>
      </dgm:t>
    </dgm:pt>
    <dgm:pt modelId="{17642902-DE9F-4219-AEB0-A5EA6F37FEDC}">
      <dgm:prSet phldrT="[Text]" custT="1"/>
      <dgm:spPr/>
      <dgm:t>
        <a:bodyPr/>
        <a:lstStyle/>
        <a:p>
          <a:r>
            <a:rPr lang="en-US" sz="1400" dirty="0">
              <a:latin typeface="Helvetica Condensed"/>
            </a:rPr>
            <a:t>Increase in knowledge of weatherization &amp; energy usage</a:t>
          </a:r>
        </a:p>
      </dgm:t>
    </dgm:pt>
    <dgm:pt modelId="{4C87D67F-6CD9-4D38-9C9C-E8BD8852C888}" type="parTrans" cxnId="{9D1B3EC4-9E67-4E13-8E66-9924766E1DB4}">
      <dgm:prSet/>
      <dgm:spPr/>
      <dgm:t>
        <a:bodyPr/>
        <a:lstStyle/>
        <a:p>
          <a:endParaRPr lang="en-US"/>
        </a:p>
      </dgm:t>
    </dgm:pt>
    <dgm:pt modelId="{4096A184-77D2-4656-8160-060B9A0367B9}" type="sibTrans" cxnId="{9D1B3EC4-9E67-4E13-8E66-9924766E1DB4}">
      <dgm:prSet/>
      <dgm:spPr/>
      <dgm:t>
        <a:bodyPr/>
        <a:lstStyle/>
        <a:p>
          <a:endParaRPr lang="en-US"/>
        </a:p>
      </dgm:t>
    </dgm:pt>
    <dgm:pt modelId="{55C9D09D-C2CD-4EE8-9EE2-7427E0CFF629}">
      <dgm:prSet phldrT="[Text]" custT="1"/>
      <dgm:spPr/>
      <dgm:t>
        <a:bodyPr/>
        <a:lstStyle/>
        <a:p>
          <a:r>
            <a:rPr lang="en-US" sz="1400" dirty="0">
              <a:latin typeface="Helvetica Condensed"/>
            </a:rPr>
            <a:t>Decrease in asthma-related ED, hospitalization and urgent care visits</a:t>
          </a:r>
        </a:p>
      </dgm:t>
    </dgm:pt>
    <dgm:pt modelId="{419AD456-E772-48E0-89B6-770204A517D4}" type="parTrans" cxnId="{081B8569-A411-49EB-9DE5-1DCBEBBA2390}">
      <dgm:prSet/>
      <dgm:spPr/>
      <dgm:t>
        <a:bodyPr/>
        <a:lstStyle/>
        <a:p>
          <a:endParaRPr lang="en-US"/>
        </a:p>
      </dgm:t>
    </dgm:pt>
    <dgm:pt modelId="{D4C71AB6-CB97-4B01-BE3E-FA072F33DA9C}" type="sibTrans" cxnId="{081B8569-A411-49EB-9DE5-1DCBEBBA2390}">
      <dgm:prSet/>
      <dgm:spPr/>
      <dgm:t>
        <a:bodyPr/>
        <a:lstStyle/>
        <a:p>
          <a:endParaRPr lang="en-US"/>
        </a:p>
      </dgm:t>
    </dgm:pt>
    <dgm:pt modelId="{BC3C8ECA-772F-4956-8907-1C373BC7B46A}">
      <dgm:prSet phldrT="[Text]" custT="1"/>
      <dgm:spPr/>
      <dgm:t>
        <a:bodyPr/>
        <a:lstStyle/>
        <a:p>
          <a:r>
            <a:rPr lang="en-US" sz="1400" dirty="0">
              <a:latin typeface="Helvetica Condensed"/>
            </a:rPr>
            <a:t>Increase in PCP connection</a:t>
          </a:r>
        </a:p>
      </dgm:t>
    </dgm:pt>
    <dgm:pt modelId="{B4F519ED-6E03-4F1F-BBC4-1DB98A2E4B20}" type="parTrans" cxnId="{D78530B2-5BB9-4885-A8B9-BF6323C5BD30}">
      <dgm:prSet/>
      <dgm:spPr/>
      <dgm:t>
        <a:bodyPr/>
        <a:lstStyle/>
        <a:p>
          <a:endParaRPr lang="en-US"/>
        </a:p>
      </dgm:t>
    </dgm:pt>
    <dgm:pt modelId="{2D8C3207-0977-4CD7-B4F5-F0233BD227F1}" type="sibTrans" cxnId="{D78530B2-5BB9-4885-A8B9-BF6323C5BD30}">
      <dgm:prSet/>
      <dgm:spPr/>
      <dgm:t>
        <a:bodyPr/>
        <a:lstStyle/>
        <a:p>
          <a:endParaRPr lang="en-US"/>
        </a:p>
      </dgm:t>
    </dgm:pt>
    <dgm:pt modelId="{07C73C4E-59B2-480B-AC6A-AC6B4BD88244}">
      <dgm:prSet phldrT="[Text]" custT="1"/>
      <dgm:spPr/>
      <dgm:t>
        <a:bodyPr/>
        <a:lstStyle/>
        <a:p>
          <a:r>
            <a:rPr lang="en-US" sz="1400" dirty="0">
              <a:latin typeface="Helvetica Condensed"/>
            </a:rPr>
            <a:t>Collection of client satisfaction survey data</a:t>
          </a:r>
        </a:p>
      </dgm:t>
    </dgm:pt>
    <dgm:pt modelId="{EEDA3452-2A72-48FA-AB3C-77BD3F56B596}" type="parTrans" cxnId="{11116F15-E8EC-45FF-A591-4841C7699D11}">
      <dgm:prSet/>
      <dgm:spPr/>
      <dgm:t>
        <a:bodyPr/>
        <a:lstStyle/>
        <a:p>
          <a:endParaRPr lang="en-US"/>
        </a:p>
      </dgm:t>
    </dgm:pt>
    <dgm:pt modelId="{34B328AB-7254-4BF7-8BFD-E26E8DACE51D}" type="sibTrans" cxnId="{11116F15-E8EC-45FF-A591-4841C7699D11}">
      <dgm:prSet/>
      <dgm:spPr/>
      <dgm:t>
        <a:bodyPr/>
        <a:lstStyle/>
        <a:p>
          <a:endParaRPr lang="en-US"/>
        </a:p>
      </dgm:t>
    </dgm:pt>
    <dgm:pt modelId="{818F17C2-455D-404C-A45D-53837AA92E1F}" type="pres">
      <dgm:prSet presAssocID="{594333B9-1E53-4035-8802-95CC4B5A6F92}" presName="linearFlow" presStyleCnt="0">
        <dgm:presLayoutVars>
          <dgm:dir/>
          <dgm:animLvl val="lvl"/>
          <dgm:resizeHandles val="exact"/>
        </dgm:presLayoutVars>
      </dgm:prSet>
      <dgm:spPr/>
      <dgm:t>
        <a:bodyPr/>
        <a:lstStyle/>
        <a:p>
          <a:endParaRPr lang="en-US"/>
        </a:p>
      </dgm:t>
    </dgm:pt>
    <dgm:pt modelId="{74E36F8A-67BE-4D3F-B2FE-23F1D34F0203}" type="pres">
      <dgm:prSet presAssocID="{4D40A29B-2AFF-4522-B375-CEDBD61BC446}" presName="composite" presStyleCnt="0"/>
      <dgm:spPr/>
    </dgm:pt>
    <dgm:pt modelId="{634724DE-CAD0-49B4-BDEA-D11929F360D5}" type="pres">
      <dgm:prSet presAssocID="{4D40A29B-2AFF-4522-B375-CEDBD61BC446}" presName="parentText" presStyleLbl="alignNode1" presStyleIdx="0" presStyleCnt="3">
        <dgm:presLayoutVars>
          <dgm:chMax val="1"/>
          <dgm:bulletEnabled val="1"/>
        </dgm:presLayoutVars>
      </dgm:prSet>
      <dgm:spPr/>
      <dgm:t>
        <a:bodyPr/>
        <a:lstStyle/>
        <a:p>
          <a:endParaRPr lang="en-US"/>
        </a:p>
      </dgm:t>
    </dgm:pt>
    <dgm:pt modelId="{BFAD346B-CBD8-475B-B049-18FCF8CF2DEE}" type="pres">
      <dgm:prSet presAssocID="{4D40A29B-2AFF-4522-B375-CEDBD61BC446}" presName="descendantText" presStyleLbl="alignAcc1" presStyleIdx="0" presStyleCnt="3">
        <dgm:presLayoutVars>
          <dgm:bulletEnabled val="1"/>
        </dgm:presLayoutVars>
      </dgm:prSet>
      <dgm:spPr/>
      <dgm:t>
        <a:bodyPr/>
        <a:lstStyle/>
        <a:p>
          <a:endParaRPr lang="en-US"/>
        </a:p>
      </dgm:t>
    </dgm:pt>
    <dgm:pt modelId="{E658DB4A-9095-4932-AB77-6B7C191B63B8}" type="pres">
      <dgm:prSet presAssocID="{4D5D88EB-349A-47BA-8975-49BC45B80CEA}" presName="sp" presStyleCnt="0"/>
      <dgm:spPr/>
    </dgm:pt>
    <dgm:pt modelId="{6F86949A-FCCA-44B1-80ED-69C9B7160DD3}" type="pres">
      <dgm:prSet presAssocID="{6EB2352B-80E8-409B-B37C-E0180D87CC2D}" presName="composite" presStyleCnt="0"/>
      <dgm:spPr/>
    </dgm:pt>
    <dgm:pt modelId="{21B004CE-6CA7-45B8-B1AD-A2CDCCF1A106}" type="pres">
      <dgm:prSet presAssocID="{6EB2352B-80E8-409B-B37C-E0180D87CC2D}" presName="parentText" presStyleLbl="alignNode1" presStyleIdx="1" presStyleCnt="3">
        <dgm:presLayoutVars>
          <dgm:chMax val="1"/>
          <dgm:bulletEnabled val="1"/>
        </dgm:presLayoutVars>
      </dgm:prSet>
      <dgm:spPr/>
      <dgm:t>
        <a:bodyPr/>
        <a:lstStyle/>
        <a:p>
          <a:endParaRPr lang="en-US"/>
        </a:p>
      </dgm:t>
    </dgm:pt>
    <dgm:pt modelId="{BBEA16A8-A69E-4C38-838C-3858713B54EB}" type="pres">
      <dgm:prSet presAssocID="{6EB2352B-80E8-409B-B37C-E0180D87CC2D}" presName="descendantText" presStyleLbl="alignAcc1" presStyleIdx="1" presStyleCnt="3">
        <dgm:presLayoutVars>
          <dgm:bulletEnabled val="1"/>
        </dgm:presLayoutVars>
      </dgm:prSet>
      <dgm:spPr/>
      <dgm:t>
        <a:bodyPr/>
        <a:lstStyle/>
        <a:p>
          <a:endParaRPr lang="en-US"/>
        </a:p>
      </dgm:t>
    </dgm:pt>
    <dgm:pt modelId="{B7E40CD8-0B51-41F7-9B73-E514E14DB61E}" type="pres">
      <dgm:prSet presAssocID="{E975AD67-C56D-4FFB-9162-C4F56356130D}" presName="sp" presStyleCnt="0"/>
      <dgm:spPr/>
    </dgm:pt>
    <dgm:pt modelId="{9F8399F9-93A0-4D01-92E4-65BED33E1F5F}" type="pres">
      <dgm:prSet presAssocID="{E6AB51AD-6951-4A98-8B86-06DE6833651E}" presName="composite" presStyleCnt="0"/>
      <dgm:spPr/>
    </dgm:pt>
    <dgm:pt modelId="{81AFAA85-10D0-4886-A2FD-9103A3450F2D}" type="pres">
      <dgm:prSet presAssocID="{E6AB51AD-6951-4A98-8B86-06DE6833651E}" presName="parentText" presStyleLbl="alignNode1" presStyleIdx="2" presStyleCnt="3">
        <dgm:presLayoutVars>
          <dgm:chMax val="1"/>
          <dgm:bulletEnabled val="1"/>
        </dgm:presLayoutVars>
      </dgm:prSet>
      <dgm:spPr/>
      <dgm:t>
        <a:bodyPr/>
        <a:lstStyle/>
        <a:p>
          <a:endParaRPr lang="en-US"/>
        </a:p>
      </dgm:t>
    </dgm:pt>
    <dgm:pt modelId="{CCA92A43-57B7-4F75-A691-0AEF2BFE0743}" type="pres">
      <dgm:prSet presAssocID="{E6AB51AD-6951-4A98-8B86-06DE6833651E}" presName="descendantText" presStyleLbl="alignAcc1" presStyleIdx="2" presStyleCnt="3">
        <dgm:presLayoutVars>
          <dgm:bulletEnabled val="1"/>
        </dgm:presLayoutVars>
      </dgm:prSet>
      <dgm:spPr/>
      <dgm:t>
        <a:bodyPr/>
        <a:lstStyle/>
        <a:p>
          <a:endParaRPr lang="en-US"/>
        </a:p>
      </dgm:t>
    </dgm:pt>
  </dgm:ptLst>
  <dgm:cxnLst>
    <dgm:cxn modelId="{93508F18-00AA-41C0-ADAE-8DF794C900C1}" type="presOf" srcId="{0824DA8E-1846-4E6D-BB6E-42E319739177}" destId="{BFAD346B-CBD8-475B-B049-18FCF8CF2DEE}" srcOrd="0" destOrd="1" presId="urn:microsoft.com/office/officeart/2005/8/layout/chevron2"/>
    <dgm:cxn modelId="{20409F3C-931F-4A0B-82B1-B4B1BA40156B}" srcId="{594333B9-1E53-4035-8802-95CC4B5A6F92}" destId="{6EB2352B-80E8-409B-B37C-E0180D87CC2D}" srcOrd="1" destOrd="0" parTransId="{04B10655-6C87-48DB-83DA-B8A4FF1520FF}" sibTransId="{E975AD67-C56D-4FFB-9162-C4F56356130D}"/>
    <dgm:cxn modelId="{63400CAE-2C09-44F5-BB26-CD249DBC33A1}" type="presOf" srcId="{17642902-DE9F-4219-AEB0-A5EA6F37FEDC}" destId="{BFAD346B-CBD8-475B-B049-18FCF8CF2DEE}" srcOrd="0" destOrd="3" presId="urn:microsoft.com/office/officeart/2005/8/layout/chevron2"/>
    <dgm:cxn modelId="{DD216C31-EDF2-4622-9A34-EB7B3186D007}" srcId="{594333B9-1E53-4035-8802-95CC4B5A6F92}" destId="{E6AB51AD-6951-4A98-8B86-06DE6833651E}" srcOrd="2" destOrd="0" parTransId="{3516EE39-2718-4643-B789-542800DE3C87}" sibTransId="{E3CC894A-F2C4-4109-83E6-FF0DCFF87AF4}"/>
    <dgm:cxn modelId="{42947502-1118-4F89-9076-DF7006F68058}" srcId="{4D40A29B-2AFF-4522-B375-CEDBD61BC446}" destId="{0824DA8E-1846-4E6D-BB6E-42E319739177}" srcOrd="1" destOrd="0" parTransId="{F02905F7-11A5-457B-9E1F-A33D9D10B8F4}" sibTransId="{05A73569-30EB-40EC-8940-F03919F52C0D}"/>
    <dgm:cxn modelId="{E5B07AAF-EFA9-45AB-811D-E15DEEEB9F1E}" type="presOf" srcId="{6EB2352B-80E8-409B-B37C-E0180D87CC2D}" destId="{21B004CE-6CA7-45B8-B1AD-A2CDCCF1A106}" srcOrd="0" destOrd="0" presId="urn:microsoft.com/office/officeart/2005/8/layout/chevron2"/>
    <dgm:cxn modelId="{7F8213C6-9499-4C1F-A47C-786CDB581CE3}" srcId="{4D40A29B-2AFF-4522-B375-CEDBD61BC446}" destId="{AF2B424D-121C-4640-B74A-BF388A42845C}" srcOrd="0" destOrd="0" parTransId="{6CFC5ACC-B564-4AFD-8002-51931912A851}" sibTransId="{5059EFB7-343A-435B-BED1-8DF6F7A7FE46}"/>
    <dgm:cxn modelId="{081B8569-A411-49EB-9DE5-1DCBEBBA2390}" srcId="{6EB2352B-80E8-409B-B37C-E0180D87CC2D}" destId="{55C9D09D-C2CD-4EE8-9EE2-7427E0CFF629}" srcOrd="2" destOrd="0" parTransId="{419AD456-E772-48E0-89B6-770204A517D4}" sibTransId="{D4C71AB6-CB97-4B01-BE3E-FA072F33DA9C}"/>
    <dgm:cxn modelId="{D78530B2-5BB9-4885-A8B9-BF6323C5BD30}" srcId="{6EB2352B-80E8-409B-B37C-E0180D87CC2D}" destId="{BC3C8ECA-772F-4956-8907-1C373BC7B46A}" srcOrd="3" destOrd="0" parTransId="{B4F519ED-6E03-4F1F-BBC4-1DB98A2E4B20}" sibTransId="{2D8C3207-0977-4CD7-B4F5-F0233BD227F1}"/>
    <dgm:cxn modelId="{2B841DE7-9819-4E5C-9969-CF6D9A7B0BD6}" type="presOf" srcId="{BC3C8ECA-772F-4956-8907-1C373BC7B46A}" destId="{BBEA16A8-A69E-4C38-838C-3858713B54EB}" srcOrd="0" destOrd="3" presId="urn:microsoft.com/office/officeart/2005/8/layout/chevron2"/>
    <dgm:cxn modelId="{C6FC5EDB-017D-46D3-8A0A-950C65E9BAA1}" srcId="{6EB2352B-80E8-409B-B37C-E0180D87CC2D}" destId="{19AAA654-B734-4B72-944E-80DA2A800342}" srcOrd="1" destOrd="0" parTransId="{EA016A7B-D9A1-4FD9-AA52-81A494B68E6B}" sibTransId="{A55D5966-FA7D-4C76-9835-67080AF4C529}"/>
    <dgm:cxn modelId="{9183F094-ACE6-4052-9F57-27091B0CA3E4}" type="presOf" srcId="{77AA182A-5E04-4322-AF7A-7B116D0B52A8}" destId="{BBEA16A8-A69E-4C38-838C-3858713B54EB}" srcOrd="0" destOrd="0" presId="urn:microsoft.com/office/officeart/2005/8/layout/chevron2"/>
    <dgm:cxn modelId="{5E619E0E-8296-4A93-9801-16B87EABE518}" srcId="{4D40A29B-2AFF-4522-B375-CEDBD61BC446}" destId="{C666FCA0-5198-4963-8A38-B55832EDA1AD}" srcOrd="2" destOrd="0" parTransId="{20B9A5B7-2F25-4287-BABE-9D11CA048EC0}" sibTransId="{BC8DEBD3-C2BE-4143-B04D-D003D7827FAA}"/>
    <dgm:cxn modelId="{87E9C838-C5AC-497B-8725-5AB0C3FD9A30}" type="presOf" srcId="{AF2B424D-121C-4640-B74A-BF388A42845C}" destId="{BFAD346B-CBD8-475B-B049-18FCF8CF2DEE}" srcOrd="0" destOrd="0" presId="urn:microsoft.com/office/officeart/2005/8/layout/chevron2"/>
    <dgm:cxn modelId="{F7CDE306-C059-493C-87AB-85DC29340347}" srcId="{6EB2352B-80E8-409B-B37C-E0180D87CC2D}" destId="{77AA182A-5E04-4322-AF7A-7B116D0B52A8}" srcOrd="0" destOrd="0" parTransId="{8FBE81E9-4A24-40A8-95E0-01B0265D72E5}" sibTransId="{F9BAE439-721E-4B08-A190-8FE3133C966D}"/>
    <dgm:cxn modelId="{C2812EAA-E18B-4B77-B135-960B36C9073C}" type="presOf" srcId="{07C73C4E-59B2-480B-AC6A-AC6B4BD88244}" destId="{CCA92A43-57B7-4F75-A691-0AEF2BFE0743}" srcOrd="0" destOrd="1" presId="urn:microsoft.com/office/officeart/2005/8/layout/chevron2"/>
    <dgm:cxn modelId="{12BF0E2A-CA92-4E00-BAB1-6C564578C672}" srcId="{594333B9-1E53-4035-8802-95CC4B5A6F92}" destId="{4D40A29B-2AFF-4522-B375-CEDBD61BC446}" srcOrd="0" destOrd="0" parTransId="{776D349E-B346-4934-B7EA-362F27A7297C}" sibTransId="{4D5D88EB-349A-47BA-8975-49BC45B80CEA}"/>
    <dgm:cxn modelId="{11116F15-E8EC-45FF-A591-4841C7699D11}" srcId="{E6AB51AD-6951-4A98-8B86-06DE6833651E}" destId="{07C73C4E-59B2-480B-AC6A-AC6B4BD88244}" srcOrd="1" destOrd="0" parTransId="{EEDA3452-2A72-48FA-AB3C-77BD3F56B596}" sibTransId="{34B328AB-7254-4BF7-8BFD-E26E8DACE51D}"/>
    <dgm:cxn modelId="{06CAB597-62F1-4B5B-970B-6778AA8729A3}" type="presOf" srcId="{55C9D09D-C2CD-4EE8-9EE2-7427E0CFF629}" destId="{BBEA16A8-A69E-4C38-838C-3858713B54EB}" srcOrd="0" destOrd="2" presId="urn:microsoft.com/office/officeart/2005/8/layout/chevron2"/>
    <dgm:cxn modelId="{0A688E18-9203-4494-9798-88F751ED0C0F}" type="presOf" srcId="{6053A10F-2FAD-41D4-8B9E-65A96B218B34}" destId="{CCA92A43-57B7-4F75-A691-0AEF2BFE0743}" srcOrd="0" destOrd="0" presId="urn:microsoft.com/office/officeart/2005/8/layout/chevron2"/>
    <dgm:cxn modelId="{2DC79CAB-7494-4372-9D47-BA8C09C25135}" type="presOf" srcId="{E6AB51AD-6951-4A98-8B86-06DE6833651E}" destId="{81AFAA85-10D0-4886-A2FD-9103A3450F2D}" srcOrd="0" destOrd="0" presId="urn:microsoft.com/office/officeart/2005/8/layout/chevron2"/>
    <dgm:cxn modelId="{7CDC02F1-E7F6-4EB6-AF06-465EB447D2F2}" type="presOf" srcId="{594333B9-1E53-4035-8802-95CC4B5A6F92}" destId="{818F17C2-455D-404C-A45D-53837AA92E1F}" srcOrd="0" destOrd="0" presId="urn:microsoft.com/office/officeart/2005/8/layout/chevron2"/>
    <dgm:cxn modelId="{6212678D-D67B-4645-9224-D1844A2B36E9}" srcId="{E6AB51AD-6951-4A98-8B86-06DE6833651E}" destId="{6053A10F-2FAD-41D4-8B9E-65A96B218B34}" srcOrd="0" destOrd="0" parTransId="{E84D1089-C0FA-4C17-A05C-66F96F09DE0F}" sibTransId="{1CCEE9A7-3626-4E92-9EB6-70A593540704}"/>
    <dgm:cxn modelId="{BB31D503-C28A-4D8B-8657-01540096B497}" type="presOf" srcId="{19AAA654-B734-4B72-944E-80DA2A800342}" destId="{BBEA16A8-A69E-4C38-838C-3858713B54EB}" srcOrd="0" destOrd="1" presId="urn:microsoft.com/office/officeart/2005/8/layout/chevron2"/>
    <dgm:cxn modelId="{85956A21-A5C5-4371-BFC6-7A67C98CBB1B}" type="presOf" srcId="{4D40A29B-2AFF-4522-B375-CEDBD61BC446}" destId="{634724DE-CAD0-49B4-BDEA-D11929F360D5}" srcOrd="0" destOrd="0" presId="urn:microsoft.com/office/officeart/2005/8/layout/chevron2"/>
    <dgm:cxn modelId="{7EA8BFC8-67BD-4C91-A192-DEE806AFE64D}" type="presOf" srcId="{C666FCA0-5198-4963-8A38-B55832EDA1AD}" destId="{BFAD346B-CBD8-475B-B049-18FCF8CF2DEE}" srcOrd="0" destOrd="2" presId="urn:microsoft.com/office/officeart/2005/8/layout/chevron2"/>
    <dgm:cxn modelId="{9D1B3EC4-9E67-4E13-8E66-9924766E1DB4}" srcId="{4D40A29B-2AFF-4522-B375-CEDBD61BC446}" destId="{17642902-DE9F-4219-AEB0-A5EA6F37FEDC}" srcOrd="3" destOrd="0" parTransId="{4C87D67F-6CD9-4D38-9C9C-E8BD8852C888}" sibTransId="{4096A184-77D2-4656-8160-060B9A0367B9}"/>
    <dgm:cxn modelId="{0708BF78-FD93-4DA7-959E-15690EB628D6}" type="presParOf" srcId="{818F17C2-455D-404C-A45D-53837AA92E1F}" destId="{74E36F8A-67BE-4D3F-B2FE-23F1D34F0203}" srcOrd="0" destOrd="0" presId="urn:microsoft.com/office/officeart/2005/8/layout/chevron2"/>
    <dgm:cxn modelId="{7F1681D4-CED7-4058-B5B9-D485AE08CC37}" type="presParOf" srcId="{74E36F8A-67BE-4D3F-B2FE-23F1D34F0203}" destId="{634724DE-CAD0-49B4-BDEA-D11929F360D5}" srcOrd="0" destOrd="0" presId="urn:microsoft.com/office/officeart/2005/8/layout/chevron2"/>
    <dgm:cxn modelId="{A93B7363-E451-4802-B03C-88FF2D5658A2}" type="presParOf" srcId="{74E36F8A-67BE-4D3F-B2FE-23F1D34F0203}" destId="{BFAD346B-CBD8-475B-B049-18FCF8CF2DEE}" srcOrd="1" destOrd="0" presId="urn:microsoft.com/office/officeart/2005/8/layout/chevron2"/>
    <dgm:cxn modelId="{7EB914A1-B117-4BDB-A3C1-EADEEFB4F348}" type="presParOf" srcId="{818F17C2-455D-404C-A45D-53837AA92E1F}" destId="{E658DB4A-9095-4932-AB77-6B7C191B63B8}" srcOrd="1" destOrd="0" presId="urn:microsoft.com/office/officeart/2005/8/layout/chevron2"/>
    <dgm:cxn modelId="{A508A731-0987-4B69-83DF-8A33A66DCB38}" type="presParOf" srcId="{818F17C2-455D-404C-A45D-53837AA92E1F}" destId="{6F86949A-FCCA-44B1-80ED-69C9B7160DD3}" srcOrd="2" destOrd="0" presId="urn:microsoft.com/office/officeart/2005/8/layout/chevron2"/>
    <dgm:cxn modelId="{89634035-9315-451E-9D58-5E2F9E8C0507}" type="presParOf" srcId="{6F86949A-FCCA-44B1-80ED-69C9B7160DD3}" destId="{21B004CE-6CA7-45B8-B1AD-A2CDCCF1A106}" srcOrd="0" destOrd="0" presId="urn:microsoft.com/office/officeart/2005/8/layout/chevron2"/>
    <dgm:cxn modelId="{B95D8FFB-90F3-40B8-B7CC-B419E8BB9D20}" type="presParOf" srcId="{6F86949A-FCCA-44B1-80ED-69C9B7160DD3}" destId="{BBEA16A8-A69E-4C38-838C-3858713B54EB}" srcOrd="1" destOrd="0" presId="urn:microsoft.com/office/officeart/2005/8/layout/chevron2"/>
    <dgm:cxn modelId="{6F7E39E5-E8E1-4863-9F0D-C3549392F771}" type="presParOf" srcId="{818F17C2-455D-404C-A45D-53837AA92E1F}" destId="{B7E40CD8-0B51-41F7-9B73-E514E14DB61E}" srcOrd="3" destOrd="0" presId="urn:microsoft.com/office/officeart/2005/8/layout/chevron2"/>
    <dgm:cxn modelId="{A73533D1-F11B-415D-92AC-A1C5682B7979}" type="presParOf" srcId="{818F17C2-455D-404C-A45D-53837AA92E1F}" destId="{9F8399F9-93A0-4D01-92E4-65BED33E1F5F}" srcOrd="4" destOrd="0" presId="urn:microsoft.com/office/officeart/2005/8/layout/chevron2"/>
    <dgm:cxn modelId="{EB140F77-2447-4CF9-81CB-001C66CBA9F9}" type="presParOf" srcId="{9F8399F9-93A0-4D01-92E4-65BED33E1F5F}" destId="{81AFAA85-10D0-4886-A2FD-9103A3450F2D}" srcOrd="0" destOrd="0" presId="urn:microsoft.com/office/officeart/2005/8/layout/chevron2"/>
    <dgm:cxn modelId="{A829ABE2-3F48-4FAD-9351-CFC1203053CE}" type="presParOf" srcId="{9F8399F9-93A0-4D01-92E4-65BED33E1F5F}" destId="{CCA92A43-57B7-4F75-A691-0AEF2BFE074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189EF-9CAB-42F8-8517-23E00BF154E3}">
      <dsp:nvSpPr>
        <dsp:cNvPr id="0" name=""/>
        <dsp:cNvSpPr/>
      </dsp:nvSpPr>
      <dsp:spPr>
        <a:xfrm rot="5400000">
          <a:off x="2651381" y="551748"/>
          <a:ext cx="1747211" cy="1520074"/>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latin typeface="Helvetica Condensed"/>
            </a:rPr>
            <a:t>Indicators of Need</a:t>
          </a:r>
        </a:p>
      </dsp:txBody>
      <dsp:txXfrm rot="-5400000">
        <a:off x="3001827" y="710454"/>
        <a:ext cx="1046318" cy="1202663"/>
      </dsp:txXfrm>
    </dsp:sp>
    <dsp:sp modelId="{864A62B0-CBD9-41B8-8B79-45D36F094ACA}">
      <dsp:nvSpPr>
        <dsp:cNvPr id="0" name=""/>
        <dsp:cNvSpPr/>
      </dsp:nvSpPr>
      <dsp:spPr>
        <a:xfrm>
          <a:off x="4340073" y="789089"/>
          <a:ext cx="1949888" cy="104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0" kern="1200" dirty="0">
              <a:latin typeface="Helvetica Condensed"/>
            </a:rPr>
            <a:t>Publicly-available community or county-level data </a:t>
          </a:r>
        </a:p>
      </dsp:txBody>
      <dsp:txXfrm>
        <a:off x="4340073" y="789089"/>
        <a:ext cx="1949888" cy="1048327"/>
      </dsp:txXfrm>
    </dsp:sp>
    <dsp:sp modelId="{83219185-663E-46C0-B6F1-C7F6EEB7E70E}">
      <dsp:nvSpPr>
        <dsp:cNvPr id="0" name=""/>
        <dsp:cNvSpPr/>
      </dsp:nvSpPr>
      <dsp:spPr>
        <a:xfrm rot="5400000">
          <a:off x="1018624" y="553216"/>
          <a:ext cx="1747211" cy="1520074"/>
        </a:xfrm>
        <a:prstGeom prst="hexagon">
          <a:avLst>
            <a:gd name="adj" fmla="val 25000"/>
            <a:gd name="vf" fmla="val 115470"/>
          </a:avLst>
        </a:prstGeom>
        <a:solidFill>
          <a:srgbClr val="0290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a:latin typeface="Helvetica Condensed"/>
          </a:endParaRPr>
        </a:p>
      </dsp:txBody>
      <dsp:txXfrm rot="-5400000">
        <a:off x="1369070" y="711922"/>
        <a:ext cx="1046318" cy="1202663"/>
      </dsp:txXfrm>
    </dsp:sp>
    <dsp:sp modelId="{8C0B3595-105F-4466-92B3-3BE0E32534B3}">
      <dsp:nvSpPr>
        <dsp:cNvPr id="0" name=""/>
        <dsp:cNvSpPr/>
      </dsp:nvSpPr>
      <dsp:spPr>
        <a:xfrm rot="5400000">
          <a:off x="1836319" y="2036249"/>
          <a:ext cx="1747211" cy="1520074"/>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a:latin typeface="Helvetica Condensed"/>
            </a:rPr>
            <a:t>Gaps in Existing Services</a:t>
          </a:r>
        </a:p>
      </dsp:txBody>
      <dsp:txXfrm rot="-5400000">
        <a:off x="2186765" y="2194955"/>
        <a:ext cx="1046318" cy="1202663"/>
      </dsp:txXfrm>
    </dsp:sp>
    <dsp:sp modelId="{6D859427-9AA3-48AD-8F6B-66A288B70984}">
      <dsp:nvSpPr>
        <dsp:cNvPr id="0" name=""/>
        <dsp:cNvSpPr/>
      </dsp:nvSpPr>
      <dsp:spPr>
        <a:xfrm>
          <a:off x="0" y="2272123"/>
          <a:ext cx="1886988" cy="104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en-US" sz="1200" b="0" kern="1200" dirty="0">
              <a:latin typeface="Helvetica Condensed"/>
            </a:rPr>
            <a:t>Community with resource gaps to test measurable impact, operational feasibility, and sustainability</a:t>
          </a:r>
        </a:p>
      </dsp:txBody>
      <dsp:txXfrm>
        <a:off x="0" y="2272123"/>
        <a:ext cx="1886988" cy="1048327"/>
      </dsp:txXfrm>
    </dsp:sp>
    <dsp:sp modelId="{4BC588AF-D4B4-48E6-81ED-D4B1DD3C9B0C}">
      <dsp:nvSpPr>
        <dsp:cNvPr id="0" name=""/>
        <dsp:cNvSpPr/>
      </dsp:nvSpPr>
      <dsp:spPr>
        <a:xfrm rot="5400000">
          <a:off x="3477999" y="2036249"/>
          <a:ext cx="1747211" cy="1520074"/>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a:latin typeface="Helvetica Condensed"/>
          </a:endParaRPr>
        </a:p>
      </dsp:txBody>
      <dsp:txXfrm rot="-5400000">
        <a:off x="3828445" y="2194955"/>
        <a:ext cx="1046318" cy="1202663"/>
      </dsp:txXfrm>
    </dsp:sp>
    <dsp:sp modelId="{F7710293-327A-4B9C-8ED8-0303F1729B79}">
      <dsp:nvSpPr>
        <dsp:cNvPr id="0" name=""/>
        <dsp:cNvSpPr/>
      </dsp:nvSpPr>
      <dsp:spPr>
        <a:xfrm rot="5400000">
          <a:off x="2660304" y="3515953"/>
          <a:ext cx="1747211" cy="152673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a:latin typeface="Helvetica Condensed"/>
            </a:rPr>
            <a:t>Scalability</a:t>
          </a:r>
        </a:p>
      </dsp:txBody>
      <dsp:txXfrm rot="-5400000">
        <a:off x="3008944" y="3678543"/>
        <a:ext cx="1049930" cy="1201553"/>
      </dsp:txXfrm>
    </dsp:sp>
    <dsp:sp modelId="{776CF35F-A81D-443B-9FD0-AB7FD6385FF3}">
      <dsp:nvSpPr>
        <dsp:cNvPr id="0" name=""/>
        <dsp:cNvSpPr/>
      </dsp:nvSpPr>
      <dsp:spPr>
        <a:xfrm>
          <a:off x="4340073" y="3755156"/>
          <a:ext cx="1949888" cy="1048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0" kern="1200">
              <a:latin typeface="Helvetica Condensed"/>
            </a:rPr>
            <a:t>Long term workforce and resource development</a:t>
          </a:r>
        </a:p>
      </dsp:txBody>
      <dsp:txXfrm>
        <a:off x="4340073" y="3755156"/>
        <a:ext cx="1949888" cy="1048327"/>
      </dsp:txXfrm>
    </dsp:sp>
    <dsp:sp modelId="{F5A6E3A7-7959-41EC-B025-47CA7DE2A6F3}">
      <dsp:nvSpPr>
        <dsp:cNvPr id="0" name=""/>
        <dsp:cNvSpPr/>
      </dsp:nvSpPr>
      <dsp:spPr>
        <a:xfrm rot="5400000">
          <a:off x="1018624" y="3519282"/>
          <a:ext cx="1747211" cy="1520074"/>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0" kern="1200">
            <a:latin typeface="Helvetica Condensed"/>
          </a:endParaRPr>
        </a:p>
      </dsp:txBody>
      <dsp:txXfrm rot="-5400000">
        <a:off x="1369070" y="3677988"/>
        <a:ext cx="1046318" cy="1202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724DE-CAD0-49B4-BDEA-D11929F360D5}">
      <dsp:nvSpPr>
        <dsp:cNvPr id="0" name=""/>
        <dsp:cNvSpPr/>
      </dsp:nvSpPr>
      <dsp:spPr>
        <a:xfrm rot="5400000">
          <a:off x="-244018" y="247747"/>
          <a:ext cx="1626787" cy="11387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latin typeface="Helvetica Condensed"/>
            </a:rPr>
            <a:t>Energy Efficiency</a:t>
          </a:r>
        </a:p>
      </dsp:txBody>
      <dsp:txXfrm rot="-5400000">
        <a:off x="1" y="573105"/>
        <a:ext cx="1138751" cy="488036"/>
      </dsp:txXfrm>
    </dsp:sp>
    <dsp:sp modelId="{BFAD346B-CBD8-475B-B049-18FCF8CF2DEE}">
      <dsp:nvSpPr>
        <dsp:cNvPr id="0" name=""/>
        <dsp:cNvSpPr/>
      </dsp:nvSpPr>
      <dsp:spPr>
        <a:xfrm rot="5400000">
          <a:off x="3672490" y="-2530010"/>
          <a:ext cx="1057411" cy="612488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kern="1200">
              <a:latin typeface="Helvetica Condensed"/>
            </a:rPr>
            <a:t>Reduction in utility usage </a:t>
          </a:r>
        </a:p>
        <a:p>
          <a:pPr marL="114300" lvl="1" indent="-114300" algn="l" defTabSz="622300">
            <a:lnSpc>
              <a:spcPct val="90000"/>
            </a:lnSpc>
            <a:spcBef>
              <a:spcPct val="0"/>
            </a:spcBef>
            <a:spcAft>
              <a:spcPct val="15000"/>
            </a:spcAft>
            <a:buChar char="••"/>
          </a:pPr>
          <a:r>
            <a:rPr lang="en-US" sz="1400" kern="1200" dirty="0">
              <a:latin typeface="Helvetica Condensed"/>
            </a:rPr>
            <a:t>Reduction in energy costs</a:t>
          </a:r>
        </a:p>
        <a:p>
          <a:pPr marL="114300" lvl="1" indent="-114300" algn="l" defTabSz="622300">
            <a:lnSpc>
              <a:spcPct val="90000"/>
            </a:lnSpc>
            <a:spcBef>
              <a:spcPct val="0"/>
            </a:spcBef>
            <a:spcAft>
              <a:spcPct val="15000"/>
            </a:spcAft>
            <a:buChar char="••"/>
          </a:pPr>
          <a:r>
            <a:rPr lang="en-US" sz="1400" kern="1200" dirty="0">
              <a:latin typeface="Helvetica Condensed"/>
            </a:rPr>
            <a:t>Increase in comfort</a:t>
          </a:r>
        </a:p>
        <a:p>
          <a:pPr marL="114300" lvl="1" indent="-114300" algn="l" defTabSz="622300">
            <a:lnSpc>
              <a:spcPct val="90000"/>
            </a:lnSpc>
            <a:spcBef>
              <a:spcPct val="0"/>
            </a:spcBef>
            <a:spcAft>
              <a:spcPct val="15000"/>
            </a:spcAft>
            <a:buChar char="••"/>
          </a:pPr>
          <a:r>
            <a:rPr lang="en-US" sz="1400" kern="1200" dirty="0">
              <a:latin typeface="Helvetica Condensed"/>
            </a:rPr>
            <a:t>Increase in knowledge of weatherization &amp; energy usage</a:t>
          </a:r>
        </a:p>
      </dsp:txBody>
      <dsp:txXfrm rot="-5400000">
        <a:off x="1138752" y="55347"/>
        <a:ext cx="6073270" cy="954173"/>
      </dsp:txXfrm>
    </dsp:sp>
    <dsp:sp modelId="{21B004CE-6CA7-45B8-B1AD-A2CDCCF1A106}">
      <dsp:nvSpPr>
        <dsp:cNvPr id="0" name=""/>
        <dsp:cNvSpPr/>
      </dsp:nvSpPr>
      <dsp:spPr>
        <a:xfrm rot="5400000">
          <a:off x="-244018" y="1680905"/>
          <a:ext cx="1626787" cy="11387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latin typeface="Helvetica Condensed"/>
            </a:rPr>
            <a:t>Improved Health Outcomes</a:t>
          </a:r>
        </a:p>
      </dsp:txBody>
      <dsp:txXfrm rot="-5400000">
        <a:off x="1" y="2006263"/>
        <a:ext cx="1138751" cy="488036"/>
      </dsp:txXfrm>
    </dsp:sp>
    <dsp:sp modelId="{BBEA16A8-A69E-4C38-838C-3858713B54EB}">
      <dsp:nvSpPr>
        <dsp:cNvPr id="0" name=""/>
        <dsp:cNvSpPr/>
      </dsp:nvSpPr>
      <dsp:spPr>
        <a:xfrm rot="5400000">
          <a:off x="3672212" y="-1096573"/>
          <a:ext cx="1057967" cy="612488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Helvetica Condensed"/>
            </a:rPr>
            <a:t>Increase in knowledge of asthma triggers</a:t>
          </a:r>
        </a:p>
        <a:p>
          <a:pPr marL="114300" lvl="1" indent="-114300" algn="l" defTabSz="622300">
            <a:lnSpc>
              <a:spcPct val="90000"/>
            </a:lnSpc>
            <a:spcBef>
              <a:spcPct val="0"/>
            </a:spcBef>
            <a:spcAft>
              <a:spcPct val="15000"/>
            </a:spcAft>
            <a:buChar char="••"/>
          </a:pPr>
          <a:r>
            <a:rPr lang="en-US" sz="1400" kern="1200" dirty="0">
              <a:latin typeface="Helvetica Condensed"/>
            </a:rPr>
            <a:t>Increase in knowledge in lead-based paint hazards</a:t>
          </a:r>
        </a:p>
        <a:p>
          <a:pPr marL="114300" lvl="1" indent="-114300" algn="l" defTabSz="622300">
            <a:lnSpc>
              <a:spcPct val="90000"/>
            </a:lnSpc>
            <a:spcBef>
              <a:spcPct val="0"/>
            </a:spcBef>
            <a:spcAft>
              <a:spcPct val="15000"/>
            </a:spcAft>
            <a:buChar char="••"/>
          </a:pPr>
          <a:r>
            <a:rPr lang="en-US" sz="1400" kern="1200" dirty="0">
              <a:latin typeface="Helvetica Condensed"/>
            </a:rPr>
            <a:t>Decrease in asthma-related ED, hospitalization and urgent care visits</a:t>
          </a:r>
        </a:p>
        <a:p>
          <a:pPr marL="114300" lvl="1" indent="-114300" algn="l" defTabSz="622300">
            <a:lnSpc>
              <a:spcPct val="90000"/>
            </a:lnSpc>
            <a:spcBef>
              <a:spcPct val="0"/>
            </a:spcBef>
            <a:spcAft>
              <a:spcPct val="15000"/>
            </a:spcAft>
            <a:buChar char="••"/>
          </a:pPr>
          <a:r>
            <a:rPr lang="en-US" sz="1400" kern="1200" dirty="0">
              <a:latin typeface="Helvetica Condensed"/>
            </a:rPr>
            <a:t>Increase in PCP connection</a:t>
          </a:r>
        </a:p>
      </dsp:txBody>
      <dsp:txXfrm rot="-5400000">
        <a:off x="1138751" y="1488534"/>
        <a:ext cx="6073243" cy="954675"/>
      </dsp:txXfrm>
    </dsp:sp>
    <dsp:sp modelId="{81AFAA85-10D0-4886-A2FD-9103A3450F2D}">
      <dsp:nvSpPr>
        <dsp:cNvPr id="0" name=""/>
        <dsp:cNvSpPr/>
      </dsp:nvSpPr>
      <dsp:spPr>
        <a:xfrm rot="5400000">
          <a:off x="-244018" y="3114064"/>
          <a:ext cx="1626787" cy="11387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latin typeface="Helvetica Condensed"/>
            </a:rPr>
            <a:t>Client Satisfaction</a:t>
          </a:r>
        </a:p>
      </dsp:txBody>
      <dsp:txXfrm rot="-5400000">
        <a:off x="1" y="3439422"/>
        <a:ext cx="1138751" cy="488036"/>
      </dsp:txXfrm>
    </dsp:sp>
    <dsp:sp modelId="{CCA92A43-57B7-4F75-A691-0AEF2BFE0743}">
      <dsp:nvSpPr>
        <dsp:cNvPr id="0" name=""/>
        <dsp:cNvSpPr/>
      </dsp:nvSpPr>
      <dsp:spPr>
        <a:xfrm rot="5400000">
          <a:off x="3672490" y="336307"/>
          <a:ext cx="1057411" cy="612488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Helvetica Condensed"/>
            </a:rPr>
            <a:t>Quality assurance and quality control evaluations throughout the process</a:t>
          </a:r>
        </a:p>
        <a:p>
          <a:pPr marL="114300" lvl="1" indent="-114300" algn="l" defTabSz="622300">
            <a:lnSpc>
              <a:spcPct val="90000"/>
            </a:lnSpc>
            <a:spcBef>
              <a:spcPct val="0"/>
            </a:spcBef>
            <a:spcAft>
              <a:spcPct val="15000"/>
            </a:spcAft>
            <a:buChar char="••"/>
          </a:pPr>
          <a:r>
            <a:rPr lang="en-US" sz="1400" kern="1200" dirty="0">
              <a:latin typeface="Helvetica Condensed"/>
            </a:rPr>
            <a:t>Collection of client satisfaction survey data</a:t>
          </a:r>
        </a:p>
      </dsp:txBody>
      <dsp:txXfrm rot="-5400000">
        <a:off x="1138752" y="2921665"/>
        <a:ext cx="6073270" cy="95417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05CC7B7-6A0D-4931-9F33-956FEFFA006F}" type="datetimeFigureOut">
              <a:rPr lang="en-US" smtClean="0"/>
              <a:t>7/19/2022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E059876-DEE8-4403-B5CD-4934FF0250F9}" type="slidenum">
              <a:rPr lang="en-US" smtClean="0"/>
              <a:t>‹#›</a:t>
            </a:fld>
            <a:endParaRPr lang="en-US"/>
          </a:p>
        </p:txBody>
      </p:sp>
    </p:spTree>
    <p:extLst>
      <p:ext uri="{BB962C8B-B14F-4D97-AF65-F5344CB8AC3E}">
        <p14:creationId xmlns:p14="http://schemas.microsoft.com/office/powerpoint/2010/main" val="3475109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060A7B-F148-492D-BE05-BBB6AE56995E}" type="datetimeFigureOut">
              <a:rPr lang="en-US" smtClean="0"/>
              <a:t>7/19/2022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105CEF-A75D-4A8F-8207-EA72A8AC447E}" type="slidenum">
              <a:rPr lang="en-US" smtClean="0"/>
              <a:t>‹#›</a:t>
            </a:fld>
            <a:endParaRPr lang="en-US"/>
          </a:p>
        </p:txBody>
      </p:sp>
    </p:spTree>
    <p:extLst>
      <p:ext uri="{BB962C8B-B14F-4D97-AF65-F5344CB8AC3E}">
        <p14:creationId xmlns:p14="http://schemas.microsoft.com/office/powerpoint/2010/main" val="171032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SLIDE OPTION A</a:t>
            </a:r>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a:t>
            </a:fld>
            <a:endParaRPr lang="en-US"/>
          </a:p>
        </p:txBody>
      </p:sp>
    </p:spTree>
    <p:extLst>
      <p:ext uri="{BB962C8B-B14F-4D97-AF65-F5344CB8AC3E}">
        <p14:creationId xmlns:p14="http://schemas.microsoft.com/office/powerpoint/2010/main" val="54530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(from BPU website)</a:t>
            </a: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71450" indent="-296711">
              <a:defRPr sz="2400">
                <a:solidFill>
                  <a:schemeClr val="tx1"/>
                </a:solidFill>
                <a:latin typeface="Calibri" charset="0"/>
                <a:ea typeface="ＭＳ Ｐゴシック" charset="0"/>
              </a:defRPr>
            </a:lvl2pPr>
            <a:lvl3pPr marL="1186847" indent="-237369">
              <a:defRPr sz="2400">
                <a:solidFill>
                  <a:schemeClr val="tx1"/>
                </a:solidFill>
                <a:latin typeface="Calibri" charset="0"/>
                <a:ea typeface="ＭＳ Ｐゴシック" charset="0"/>
              </a:defRPr>
            </a:lvl3pPr>
            <a:lvl4pPr marL="1661585" indent="-237369">
              <a:defRPr sz="2400">
                <a:solidFill>
                  <a:schemeClr val="tx1"/>
                </a:solidFill>
                <a:latin typeface="Calibri" charset="0"/>
                <a:ea typeface="ＭＳ Ｐゴシック" charset="0"/>
              </a:defRPr>
            </a:lvl4pPr>
            <a:lvl5pPr marL="2136324" indent="-237369">
              <a:defRPr sz="2400">
                <a:solidFill>
                  <a:schemeClr val="tx1"/>
                </a:solidFill>
                <a:latin typeface="Calibri" charset="0"/>
                <a:ea typeface="ＭＳ Ｐゴシック" charset="0"/>
              </a:defRPr>
            </a:lvl5pPr>
            <a:lvl6pPr marL="2611062" indent="-237369" eaLnBrk="0" fontAlgn="base" hangingPunct="0">
              <a:spcBef>
                <a:spcPct val="0"/>
              </a:spcBef>
              <a:spcAft>
                <a:spcPct val="0"/>
              </a:spcAft>
              <a:defRPr sz="2400">
                <a:solidFill>
                  <a:schemeClr val="tx1"/>
                </a:solidFill>
                <a:latin typeface="Calibri" charset="0"/>
                <a:ea typeface="ＭＳ Ｐゴシック" charset="0"/>
              </a:defRPr>
            </a:lvl6pPr>
            <a:lvl7pPr marL="3085801" indent="-237369" eaLnBrk="0" fontAlgn="base" hangingPunct="0">
              <a:spcBef>
                <a:spcPct val="0"/>
              </a:spcBef>
              <a:spcAft>
                <a:spcPct val="0"/>
              </a:spcAft>
              <a:defRPr sz="2400">
                <a:solidFill>
                  <a:schemeClr val="tx1"/>
                </a:solidFill>
                <a:latin typeface="Calibri" charset="0"/>
                <a:ea typeface="ＭＳ Ｐゴシック" charset="0"/>
              </a:defRPr>
            </a:lvl7pPr>
            <a:lvl8pPr marL="3560540" indent="-237369" eaLnBrk="0" fontAlgn="base" hangingPunct="0">
              <a:spcBef>
                <a:spcPct val="0"/>
              </a:spcBef>
              <a:spcAft>
                <a:spcPct val="0"/>
              </a:spcAft>
              <a:defRPr sz="2400">
                <a:solidFill>
                  <a:schemeClr val="tx1"/>
                </a:solidFill>
                <a:latin typeface="Calibri" charset="0"/>
                <a:ea typeface="ＭＳ Ｐゴシック" charset="0"/>
              </a:defRPr>
            </a:lvl8pPr>
            <a:lvl9pPr marL="4035279" indent="-237369" eaLnBrk="0" fontAlgn="base" hangingPunct="0">
              <a:spcBef>
                <a:spcPct val="0"/>
              </a:spcBef>
              <a:spcAft>
                <a:spcPct val="0"/>
              </a:spcAft>
              <a:defRPr sz="2400">
                <a:solidFill>
                  <a:schemeClr val="tx1"/>
                </a:solidFill>
                <a:latin typeface="Calibri" charset="0"/>
                <a:ea typeface="ＭＳ Ｐゴシック" charset="0"/>
              </a:defRPr>
            </a:lvl9pPr>
          </a:lstStyle>
          <a:p>
            <a:pPr defTabSz="931774" fontAlgn="base">
              <a:spcBef>
                <a:spcPct val="0"/>
              </a:spcBef>
              <a:spcAft>
                <a:spcPct val="0"/>
              </a:spcAft>
              <a:defRPr/>
            </a:pPr>
            <a:fld id="{8BFBAA34-A3F6-1F40-979A-ACB7D04D61AB}" type="slidenum">
              <a:rPr lang="en-US" sz="1200">
                <a:solidFill>
                  <a:prstClr val="black"/>
                </a:solidFill>
                <a:ea typeface="Arial Unicode MS" panose="020B0604020202020204" pitchFamily="34" charset="-128"/>
                <a:cs typeface="Arial Unicode MS" panose="020B0604020202020204" pitchFamily="34" charset="-128"/>
              </a:rPr>
              <a:pPr defTabSz="931774" fontAlgn="base">
                <a:spcBef>
                  <a:spcPct val="0"/>
                </a:spcBef>
                <a:spcAft>
                  <a:spcPct val="0"/>
                </a:spcAft>
                <a:defRPr/>
              </a:pPr>
              <a:t>5</a:t>
            </a:fld>
            <a:endParaRPr lang="en-US" sz="1200">
              <a:solidFill>
                <a:prstClr val="black"/>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8708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asset and gap report process, GHHI interviewed participating Comfort Partners utilities, state government, and local organizations and service providers. </a:t>
            </a:r>
          </a:p>
        </p:txBody>
      </p:sp>
      <p:sp>
        <p:nvSpPr>
          <p:cNvPr id="4" name="Slide Number Placeholder 3"/>
          <p:cNvSpPr>
            <a:spLocks noGrp="1"/>
          </p:cNvSpPr>
          <p:nvPr>
            <p:ph type="sldNum" sz="quarter" idx="5"/>
          </p:nvPr>
        </p:nvSpPr>
        <p:spPr/>
        <p:txBody>
          <a:bodyPr/>
          <a:lstStyle/>
          <a:p>
            <a:fld id="{C2105CEF-A75D-4A8F-8207-EA72A8AC447E}" type="slidenum">
              <a:rPr lang="en-US" smtClean="0"/>
              <a:t>8</a:t>
            </a:fld>
            <a:endParaRPr lang="en-US"/>
          </a:p>
        </p:txBody>
      </p:sp>
    </p:spTree>
    <p:extLst>
      <p:ext uri="{BB962C8B-B14F-4D97-AF65-F5344CB8AC3E}">
        <p14:creationId xmlns:p14="http://schemas.microsoft.com/office/powerpoint/2010/main" val="1681572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asset and gap analysis, GHHI identified funding opportunities across sectors including energy efficiency and weatherization, lead hazard control, aging in place, healthcare, and general rehab dollars. This has included federal, state, and local funds. The whole house pilot will create an opportunity to coordinate and leverage cross-sector funds to maximize the impact for low-income households and reduce deferrals from the Comfort Partners program.</a:t>
            </a:r>
          </a:p>
          <a:p>
            <a:endParaRPr lang="en-US"/>
          </a:p>
          <a:p>
            <a:r>
              <a:rPr lang="en-US"/>
              <a:t>An example is New Jersey’s Weatherization Assistance Program is already serving low-income households through local agencies and nonprofits  with funds to weatherize homes and increase energy efficiency.</a:t>
            </a:r>
          </a:p>
          <a:p>
            <a:endParaRPr lang="en-US"/>
          </a:p>
          <a:p>
            <a:r>
              <a:rPr lang="en-US"/>
              <a:t>GHHI also examined federal and state lead hazard control grants being implemented in local jurisdictions across New Jersey. These may reduce the number of homes deferred from weatherization services due to lead paint in their home. It was announced earlier this month that funds for lead remediation in housing will include $170 million in ARPA funds. </a:t>
            </a:r>
          </a:p>
          <a:p>
            <a:endParaRPr lang="en-US"/>
          </a:p>
          <a:p>
            <a:r>
              <a:rPr lang="en-US"/>
              <a:t>HUD Community Development Block Grants are flexible funds that are being used by cities and counties in New Jersey to invest in lead hazard remediation and general housing rehab projects. Partnering to braid these funds with CP investments can reduce deferrals for homes in need of more extensive home repair. </a:t>
            </a:r>
          </a:p>
          <a:p>
            <a:endParaRPr lang="en-US"/>
          </a:p>
          <a:p>
            <a:r>
              <a:rPr lang="en-US"/>
              <a:t>GHHI also took into consideration existing state home repair dollars being allocated to New Jersey jurisdictions, such as the New Jersey Affordable Housing Trust Funds and the DCA Neighborhood Revitalization Tax Credit Program.</a:t>
            </a:r>
          </a:p>
          <a:p>
            <a:endParaRPr lang="en-US"/>
          </a:p>
          <a:p>
            <a:r>
              <a:rPr lang="en-US"/>
              <a:t>Finally, GHHI examined potential for local partnerships. Habitat for Humanity affiliates currently serve local jurisdictions across New Jersey. Multiple hospital systems are partnering with the New Jersey Housing Mortgage and Finance Agency to invest in housing projects in the communities they serve. Aligning CP weatherization resources with local projects such as these can maximize positive outcomes for residents served and support Comfort Partners service delivery.</a:t>
            </a:r>
          </a:p>
          <a:p>
            <a:endParaRPr lang="en-US"/>
          </a:p>
        </p:txBody>
      </p:sp>
      <p:sp>
        <p:nvSpPr>
          <p:cNvPr id="4" name="Slide Number Placeholder 3"/>
          <p:cNvSpPr>
            <a:spLocks noGrp="1"/>
          </p:cNvSpPr>
          <p:nvPr>
            <p:ph type="sldNum" sz="quarter" idx="5"/>
          </p:nvPr>
        </p:nvSpPr>
        <p:spPr/>
        <p:txBody>
          <a:bodyPr/>
          <a:lstStyle/>
          <a:p>
            <a:fld id="{C2105CEF-A75D-4A8F-8207-EA72A8AC447E}" type="slidenum">
              <a:rPr lang="en-US" smtClean="0"/>
              <a:t>9</a:t>
            </a:fld>
            <a:endParaRPr lang="en-US"/>
          </a:p>
        </p:txBody>
      </p:sp>
    </p:spTree>
    <p:extLst>
      <p:ext uri="{BB962C8B-B14F-4D97-AF65-F5344CB8AC3E}">
        <p14:creationId xmlns:p14="http://schemas.microsoft.com/office/powerpoint/2010/main" val="2583830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A5CA78-9790-4CBA-B0C6-9D46C09A4BF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0" t="4646" r="40" b="33855"/>
          <a:stretch/>
        </p:blipFill>
        <p:spPr>
          <a:xfrm>
            <a:off x="-4829" y="3108992"/>
            <a:ext cx="12192000" cy="3749008"/>
          </a:xfrm>
          <a:prstGeom prst="rect">
            <a:avLst/>
          </a:prstGeom>
        </p:spPr>
      </p:pic>
      <p:pic>
        <p:nvPicPr>
          <p:cNvPr id="21" name="Graphic 20">
            <a:extLst>
              <a:ext uri="{FF2B5EF4-FFF2-40B4-BE49-F238E27FC236}">
                <a16:creationId xmlns:a16="http://schemas.microsoft.com/office/drawing/2014/main" id="{7BFF61F5-3CCE-4646-B503-A631792BC8B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659" y="2932707"/>
            <a:ext cx="12201659" cy="1847448"/>
          </a:xfrm>
          <a:prstGeom prst="rect">
            <a:avLst/>
          </a:prstGeom>
        </p:spPr>
      </p:pic>
      <p:sp>
        <p:nvSpPr>
          <p:cNvPr id="7" name="Snip Single Corner Rectangle 9"/>
          <p:cNvSpPr/>
          <p:nvPr/>
        </p:nvSpPr>
        <p:spPr>
          <a:xfrm>
            <a:off x="-23027" y="1580590"/>
            <a:ext cx="12215027" cy="1617044"/>
          </a:xfrm>
          <a:prstGeom prst="rect">
            <a:avLst/>
          </a:prstGeom>
          <a:solidFill>
            <a:srgbClr val="02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4974F4B-A3C4-4903-8B0C-C726394A59CC}"/>
              </a:ext>
            </a:extLst>
          </p:cNvPr>
          <p:cNvSpPr txBox="1"/>
          <p:nvPr userDrawn="1"/>
        </p:nvSpPr>
        <p:spPr>
          <a:xfrm>
            <a:off x="10447491" y="2194324"/>
            <a:ext cx="2711356" cy="1938992"/>
          </a:xfrm>
          <a:prstGeom prst="rect">
            <a:avLst/>
          </a:prstGeom>
          <a:noFill/>
        </p:spPr>
        <p:txBody>
          <a:bodyPr wrap="square" rtlCol="0">
            <a:spAutoFit/>
          </a:bodyPr>
          <a:lstStyle/>
          <a:p>
            <a:r>
              <a:rPr lang="en-US" sz="12000" b="1">
                <a:solidFill>
                  <a:srgbClr val="EAAA00">
                    <a:alpha val="70000"/>
                  </a:srgbClr>
                </a:solidFill>
                <a:latin typeface="Arial" panose="020B0604020202020204" pitchFamily="34" charset="0"/>
                <a:cs typeface="Arial" panose="020B0604020202020204" pitchFamily="34" charset="0"/>
              </a:rPr>
              <a:t>+</a:t>
            </a:r>
          </a:p>
        </p:txBody>
      </p:sp>
      <p:pic>
        <p:nvPicPr>
          <p:cNvPr id="2" name="Picture 1"/>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46589" y="68825"/>
            <a:ext cx="5986284" cy="1420371"/>
          </a:xfrm>
          <a:prstGeom prst="rect">
            <a:avLst/>
          </a:prstGeom>
        </p:spPr>
      </p:pic>
      <p:pic>
        <p:nvPicPr>
          <p:cNvPr id="8" name="Picture 7"/>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rot="21283553">
            <a:off x="-1636140" y="695738"/>
            <a:ext cx="16580823" cy="6217809"/>
          </a:xfrm>
          <a:prstGeom prst="rect">
            <a:avLst/>
          </a:prstGeom>
        </p:spPr>
      </p:pic>
    </p:spTree>
    <p:extLst>
      <p:ext uri="{BB962C8B-B14F-4D97-AF65-F5344CB8AC3E}">
        <p14:creationId xmlns:p14="http://schemas.microsoft.com/office/powerpoint/2010/main" val="164528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EF65191B-B954-4DF5-A85D-0CCFCE0A6898}"/>
              </a:ext>
            </a:extLst>
          </p:cNvPr>
          <p:cNvSpPr>
            <a:spLocks noGrp="1"/>
          </p:cNvSpPr>
          <p:nvPr>
            <p:ph type="title"/>
          </p:nvPr>
        </p:nvSpPr>
        <p:spPr>
          <a:xfrm>
            <a:off x="0" y="2189484"/>
            <a:ext cx="10515600" cy="1325563"/>
          </a:xfrm>
          <a:prstGeom prst="rect">
            <a:avLst/>
          </a:prstGeom>
          <a:noFill/>
        </p:spPr>
        <p:txBody>
          <a:bodyPr anchor="ctr"/>
          <a:lstStyle>
            <a:lvl1pPr marL="457200">
              <a:defRPr sz="4000" b="1" cap="all" baseline="0">
                <a:solidFill>
                  <a:srgbClr val="5E6167"/>
                </a:solidFill>
                <a:latin typeface="Helvetica Condensed"/>
                <a:ea typeface="Helvetica Neue" panose="02000206000000020004" pitchFamily="2"/>
              </a:defRPr>
            </a:lvl1pPr>
          </a:lstStyle>
          <a:p>
            <a:r>
              <a:rPr lang="en-US"/>
              <a:t>Click to edit Master</a:t>
            </a:r>
            <a:endParaRPr lang="en-US" sz="440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081866"/>
            <a:ext cx="12192000" cy="1858022"/>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rot="21283553">
            <a:off x="-1636140" y="695738"/>
            <a:ext cx="16580823" cy="6217809"/>
          </a:xfrm>
          <a:prstGeom prst="rect">
            <a:avLst/>
          </a:prstGeom>
        </p:spPr>
      </p:pic>
    </p:spTree>
    <p:extLst>
      <p:ext uri="{BB962C8B-B14F-4D97-AF65-F5344CB8AC3E}">
        <p14:creationId xmlns:p14="http://schemas.microsoft.com/office/powerpoint/2010/main" val="94848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6"/>
            <a:ext cx="10515600" cy="4036859"/>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448801" y="6492875"/>
            <a:ext cx="2743200" cy="365125"/>
          </a:xfrm>
          <a:prstGeom prst="rect">
            <a:avLst/>
          </a:prstGeom>
        </p:spPr>
        <p:txBody>
          <a:bodyPr/>
          <a:lstStyle>
            <a:lvl1pPr algn="r">
              <a:defRPr sz="1200">
                <a:solidFill>
                  <a:schemeClr val="tx1">
                    <a:lumMod val="65000"/>
                    <a:lumOff val="35000"/>
                  </a:schemeClr>
                </a:solidFill>
                <a:latin typeface="Helvetica Condensed"/>
              </a:defRPr>
            </a:lvl1pPr>
          </a:lstStyle>
          <a:p>
            <a:fld id="{66469543-EFA7-49FE-9FBA-0A7EAC2E5F01}" type="slidenum">
              <a:rPr lang="en-US" smtClean="0"/>
              <a:pPr/>
              <a:t>‹#›</a:t>
            </a:fld>
            <a:endParaRPr lang="en-US" dirty="0"/>
          </a:p>
        </p:txBody>
      </p:sp>
      <p:sp>
        <p:nvSpPr>
          <p:cNvPr id="10" name="Rectangle 9">
            <a:extLst>
              <a:ext uri="{FF2B5EF4-FFF2-40B4-BE49-F238E27FC236}">
                <a16:creationId xmlns:a16="http://schemas.microsoft.com/office/drawing/2014/main" id="{076BE4EF-8F58-4F57-9962-2D1CA77EF315}"/>
              </a:ext>
            </a:extLst>
          </p:cNvPr>
          <p:cNvSpPr/>
          <p:nvPr userDrawn="1"/>
        </p:nvSpPr>
        <p:spPr>
          <a:xfrm>
            <a:off x="10491717" y="351027"/>
            <a:ext cx="299113" cy="914400"/>
          </a:xfrm>
          <a:prstGeom prst="rect">
            <a:avLst/>
          </a:prstGeom>
          <a:solidFill>
            <a:srgbClr val="189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5E215-8255-461D-8077-22091968DC62}"/>
              </a:ext>
            </a:extLst>
          </p:cNvPr>
          <p:cNvSpPr/>
          <p:nvPr/>
        </p:nvSpPr>
        <p:spPr>
          <a:xfrm>
            <a:off x="10918210" y="351027"/>
            <a:ext cx="1273791" cy="914400"/>
          </a:xfrm>
          <a:prstGeom prst="rect">
            <a:avLst/>
          </a:prstGeom>
          <a:solidFill>
            <a:srgbClr val="77C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386343-AEC6-49FB-97C2-EE2B9847D7D0}"/>
              </a:ext>
            </a:extLst>
          </p:cNvPr>
          <p:cNvSpPr/>
          <p:nvPr userDrawn="1"/>
        </p:nvSpPr>
        <p:spPr>
          <a:xfrm>
            <a:off x="-16795" y="351027"/>
            <a:ext cx="10381132" cy="9144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7ED4224-F460-45D6-9E1D-DE84EE33C8F8}"/>
              </a:ext>
            </a:extLst>
          </p:cNvPr>
          <p:cNvSpPr>
            <a:spLocks noGrp="1"/>
          </p:cNvSpPr>
          <p:nvPr>
            <p:ph type="title"/>
          </p:nvPr>
        </p:nvSpPr>
        <p:spPr>
          <a:xfrm>
            <a:off x="-16795" y="351027"/>
            <a:ext cx="10381132" cy="914400"/>
          </a:xfrm>
          <a:prstGeom prst="rect">
            <a:avLst/>
          </a:prstGeom>
          <a:noFill/>
        </p:spPr>
        <p:txBody>
          <a:bodyPr anchor="ctr"/>
          <a:lstStyle>
            <a:lvl1pPr marL="457200">
              <a:defRPr>
                <a:solidFill>
                  <a:schemeClr val="bg1"/>
                </a:solidFill>
                <a:latin typeface="Helvetica Condensed"/>
              </a:defRPr>
            </a:lvl1pPr>
          </a:lstStyle>
          <a:p>
            <a:r>
              <a:rPr lang="en-US"/>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653" y="6143825"/>
            <a:ext cx="1977385" cy="625568"/>
          </a:xfrm>
          <a:prstGeom prst="rect">
            <a:avLst/>
          </a:prstGeom>
        </p:spPr>
      </p:pic>
    </p:spTree>
    <p:extLst>
      <p:ext uri="{BB962C8B-B14F-4D97-AF65-F5344CB8AC3E}">
        <p14:creationId xmlns:p14="http://schemas.microsoft.com/office/powerpoint/2010/main" val="10765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7"/>
            <a:ext cx="12192000" cy="534526"/>
          </a:xfrm>
          <a:prstGeom prst="rect">
            <a:avLst/>
          </a:prstGeom>
          <a:solidFill>
            <a:srgbClr val="ACA39A"/>
          </a:solidFill>
        </p:spPr>
        <p:txBody>
          <a:bodyPr anchor="ctr">
            <a:noAutofit/>
          </a:bodyPr>
          <a:lstStyle>
            <a:lvl1pPr marL="457200">
              <a:defRPr sz="2800">
                <a:solidFill>
                  <a:schemeClr val="bg1"/>
                </a:solidFill>
                <a:latin typeface="Helvetica Condensed"/>
              </a:defRPr>
            </a:lvl1pPr>
          </a:lstStyle>
          <a:p>
            <a:r>
              <a:rPr lang="en-US"/>
              <a:t>Click to edit Master title style</a:t>
            </a:r>
          </a:p>
        </p:txBody>
      </p:sp>
      <p:sp>
        <p:nvSpPr>
          <p:cNvPr id="3" name="Content Placeholder 2"/>
          <p:cNvSpPr>
            <a:spLocks noGrp="1"/>
          </p:cNvSpPr>
          <p:nvPr>
            <p:ph idx="1"/>
          </p:nvPr>
        </p:nvSpPr>
        <p:spPr>
          <a:xfrm>
            <a:off x="838200" y="1054511"/>
            <a:ext cx="10515600" cy="4807974"/>
          </a:xfrm>
          <a:prstGeom prst="rect">
            <a:avLst/>
          </a:prstGeom>
        </p:spPr>
        <p:txBody>
          <a:bodyPr/>
          <a:lstStyle>
            <a:lvl1pPr>
              <a:defRPr>
                <a:latin typeface="Helvetica Condensed"/>
              </a:defRPr>
            </a:lvl1pPr>
            <a:lvl2pPr>
              <a:defRPr>
                <a:latin typeface="Helvetica Condensed"/>
              </a:defRPr>
            </a:lvl2pPr>
            <a:lvl3pPr>
              <a:defRPr>
                <a:latin typeface="Helvetica Condensed"/>
              </a:defRPr>
            </a:lvl3pPr>
            <a:lvl4pPr>
              <a:defRPr>
                <a:latin typeface="Helvetica Condensed"/>
              </a:defRPr>
            </a:lvl4pPr>
            <a:lvl5pPr>
              <a:defRPr>
                <a:latin typeface="Helvetica Condense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66469543-EFA7-49FE-9FBA-0A7EAC2E5F01}"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61190" y="6006946"/>
            <a:ext cx="3032469" cy="719517"/>
          </a:xfrm>
          <a:prstGeom prst="rect">
            <a:avLst/>
          </a:prstGeom>
        </p:spPr>
      </p:pic>
    </p:spTree>
    <p:extLst>
      <p:ext uri="{BB962C8B-B14F-4D97-AF65-F5344CB8AC3E}">
        <p14:creationId xmlns:p14="http://schemas.microsoft.com/office/powerpoint/2010/main" val="147022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hank You Slid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E6C8F52-04E8-4D7C-A68E-675DB0D92670}"/>
              </a:ext>
            </a:extLst>
          </p:cNvPr>
          <p:cNvSpPr>
            <a:spLocks noGrp="1"/>
          </p:cNvSpPr>
          <p:nvPr>
            <p:ph type="title" hasCustomPrompt="1"/>
          </p:nvPr>
        </p:nvSpPr>
        <p:spPr>
          <a:xfrm>
            <a:off x="0" y="2012219"/>
            <a:ext cx="10515600" cy="1325563"/>
          </a:xfrm>
          <a:prstGeom prst="rect">
            <a:avLst/>
          </a:prstGeom>
          <a:solidFill>
            <a:schemeClr val="bg1"/>
          </a:solidFill>
        </p:spPr>
        <p:txBody>
          <a:bodyPr anchor="ctr"/>
          <a:lstStyle>
            <a:lvl1pPr marL="457200">
              <a:defRPr b="1">
                <a:solidFill>
                  <a:schemeClr val="tx1"/>
                </a:solidFill>
                <a:latin typeface="Helvetica Condensed"/>
                <a:ea typeface="Helvetica Neue" panose="02000206000000020004" pitchFamily="2"/>
              </a:defRPr>
            </a:lvl1pPr>
          </a:lstStyle>
          <a:p>
            <a:r>
              <a:rPr lang="en-US" sz="4400"/>
              <a:t>THANK YOU</a:t>
            </a:r>
          </a:p>
        </p:txBody>
      </p:sp>
      <p:pic>
        <p:nvPicPr>
          <p:cNvPr id="11" name="Picture 10">
            <a:extLst>
              <a:ext uri="{FF2B5EF4-FFF2-40B4-BE49-F238E27FC236}">
                <a16:creationId xmlns:a16="http://schemas.microsoft.com/office/drawing/2014/main" id="{43BC8910-01EB-4556-906A-02D2456B684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9989" t="180" r="22647" b="24148"/>
          <a:stretch/>
        </p:blipFill>
        <p:spPr>
          <a:xfrm>
            <a:off x="-23027" y="0"/>
            <a:ext cx="12210197" cy="6858000"/>
          </a:xfrm>
          <a:prstGeom prst="rect">
            <a:avLst/>
          </a:prstGeom>
        </p:spPr>
      </p:pic>
      <p:sp>
        <p:nvSpPr>
          <p:cNvPr id="13" name="Title 4">
            <a:extLst>
              <a:ext uri="{FF2B5EF4-FFF2-40B4-BE49-F238E27FC236}">
                <a16:creationId xmlns:a16="http://schemas.microsoft.com/office/drawing/2014/main" id="{6FA77AE4-2AAB-4D73-BE9F-A43A9DED57AA}"/>
              </a:ext>
            </a:extLst>
          </p:cNvPr>
          <p:cNvSpPr txBox="1">
            <a:spLocks/>
          </p:cNvSpPr>
          <p:nvPr userDrawn="1"/>
        </p:nvSpPr>
        <p:spPr>
          <a:xfrm>
            <a:off x="-50883" y="2232819"/>
            <a:ext cx="12242883" cy="132556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457200" lvl="0" algn="l"/>
            <a:r>
              <a:rPr lang="en-US" sz="4400" b="1">
                <a:solidFill>
                  <a:srgbClr val="5E6167"/>
                </a:solidFill>
                <a:latin typeface="Helvetica Condensed"/>
              </a:rPr>
              <a:t>THANK YOU</a:t>
            </a:r>
          </a:p>
        </p:txBody>
      </p:sp>
      <p:sp>
        <p:nvSpPr>
          <p:cNvPr id="16" name="TextBox 15">
            <a:extLst>
              <a:ext uri="{FF2B5EF4-FFF2-40B4-BE49-F238E27FC236}">
                <a16:creationId xmlns:a16="http://schemas.microsoft.com/office/drawing/2014/main" id="{4A231B3E-4DE8-4F50-9967-6356C7C679CC}"/>
              </a:ext>
            </a:extLst>
          </p:cNvPr>
          <p:cNvSpPr txBox="1"/>
          <p:nvPr/>
        </p:nvSpPr>
        <p:spPr>
          <a:xfrm>
            <a:off x="10447491" y="2570220"/>
            <a:ext cx="2711356" cy="1938992"/>
          </a:xfrm>
          <a:prstGeom prst="rect">
            <a:avLst/>
          </a:prstGeom>
          <a:noFill/>
        </p:spPr>
        <p:txBody>
          <a:bodyPr wrap="square" rtlCol="0">
            <a:spAutoFit/>
          </a:bodyPr>
          <a:lstStyle/>
          <a:p>
            <a:r>
              <a:rPr lang="en-US" sz="12000" b="1">
                <a:solidFill>
                  <a:srgbClr val="EAAA00">
                    <a:alpha val="70000"/>
                  </a:srgbClr>
                </a:solidFill>
                <a:latin typeface="Arial" panose="020B0604020202020204" pitchFamily="34" charset="0"/>
                <a:cs typeface="Arial" panose="020B0604020202020204" pitchFamily="34" charset="0"/>
              </a:rPr>
              <a:t>+</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42585" y="1400308"/>
            <a:ext cx="16580823" cy="6217809"/>
          </a:xfrm>
          <a:prstGeom prst="rect">
            <a:avLst/>
          </a:prstGeom>
        </p:spPr>
      </p:pic>
    </p:spTree>
    <p:extLst>
      <p:ext uri="{BB962C8B-B14F-4D97-AF65-F5344CB8AC3E}">
        <p14:creationId xmlns:p14="http://schemas.microsoft.com/office/powerpoint/2010/main" val="253750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9A5CA78-9790-4CBA-B0C6-9D46C09A4BF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40" t="4646" r="40" b="33855"/>
          <a:stretch/>
        </p:blipFill>
        <p:spPr>
          <a:xfrm>
            <a:off x="-4829" y="3108992"/>
            <a:ext cx="12192000" cy="3749008"/>
          </a:xfrm>
          <a:prstGeom prst="rect">
            <a:avLst/>
          </a:prstGeom>
        </p:spPr>
      </p:pic>
      <p:pic>
        <p:nvPicPr>
          <p:cNvPr id="21" name="Graphic 20">
            <a:extLst>
              <a:ext uri="{FF2B5EF4-FFF2-40B4-BE49-F238E27FC236}">
                <a16:creationId xmlns:a16="http://schemas.microsoft.com/office/drawing/2014/main" id="{7BFF61F5-3CCE-4646-B503-A631792BC8BE}"/>
              </a:ext>
            </a:extLst>
          </p:cNvPr>
          <p:cNvPicPr>
            <a:picLocks noChangeAspect="1"/>
          </p:cNvPicPr>
          <p:nvPr userDrawn="1"/>
        </p:nvPicPr>
        <p:blipFill>
          <a:blip r:embed="rId3"/>
          <a:stretch>
            <a:fillRect/>
          </a:stretch>
        </p:blipFill>
        <p:spPr>
          <a:xfrm>
            <a:off x="-9659" y="2932707"/>
            <a:ext cx="12201659" cy="1847448"/>
          </a:xfrm>
          <a:prstGeom prst="rect">
            <a:avLst/>
          </a:prstGeom>
        </p:spPr>
      </p:pic>
      <p:sp>
        <p:nvSpPr>
          <p:cNvPr id="7" name="Snip Single Corner Rectangle 9"/>
          <p:cNvSpPr/>
          <p:nvPr/>
        </p:nvSpPr>
        <p:spPr>
          <a:xfrm>
            <a:off x="-23027" y="1580590"/>
            <a:ext cx="12215027" cy="1617044"/>
          </a:xfrm>
          <a:prstGeom prst="rect">
            <a:avLst/>
          </a:prstGeom>
          <a:solidFill>
            <a:srgbClr val="02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Box 21">
            <a:extLst>
              <a:ext uri="{FF2B5EF4-FFF2-40B4-BE49-F238E27FC236}">
                <a16:creationId xmlns:a16="http://schemas.microsoft.com/office/drawing/2014/main" id="{74974F4B-A3C4-4903-8B0C-C726394A59CC}"/>
              </a:ext>
            </a:extLst>
          </p:cNvPr>
          <p:cNvSpPr txBox="1"/>
          <p:nvPr userDrawn="1"/>
        </p:nvSpPr>
        <p:spPr>
          <a:xfrm>
            <a:off x="10447491" y="2194324"/>
            <a:ext cx="2711356" cy="1938992"/>
          </a:xfrm>
          <a:prstGeom prst="rect">
            <a:avLst/>
          </a:prstGeom>
          <a:noFill/>
        </p:spPr>
        <p:txBody>
          <a:bodyPr wrap="square" rtlCol="0">
            <a:spAutoFit/>
          </a:bodyPr>
          <a:lstStyle/>
          <a:p>
            <a:r>
              <a:rPr lang="en-US" sz="12000" b="1">
                <a:solidFill>
                  <a:srgbClr val="EAAA00">
                    <a:alpha val="70000"/>
                  </a:srgbClr>
                </a:solidFill>
                <a:latin typeface="Arial" panose="020B0604020202020204" pitchFamily="34" charset="0"/>
                <a:cs typeface="Arial" panose="020B0604020202020204" pitchFamily="34" charset="0"/>
              </a:rPr>
              <a:t>+</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1932" y="65958"/>
            <a:ext cx="4489713" cy="142037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027" y="-318782"/>
            <a:ext cx="14381850" cy="7190925"/>
          </a:xfrm>
          <a:prstGeom prst="rect">
            <a:avLst/>
          </a:prstGeom>
        </p:spPr>
      </p:pic>
    </p:spTree>
    <p:extLst>
      <p:ext uri="{BB962C8B-B14F-4D97-AF65-F5344CB8AC3E}">
        <p14:creationId xmlns:p14="http://schemas.microsoft.com/office/powerpoint/2010/main" val="4049290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12617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0" y="1552615"/>
            <a:ext cx="12192000" cy="1885811"/>
          </a:xfrm>
          <a:prstGeom prst="rect">
            <a:avLst/>
          </a:prstGeom>
          <a:noFill/>
        </p:spPr>
        <p:txBody>
          <a:bodyPr anchor="ctr">
            <a:normAutofit/>
          </a:bodyPr>
          <a:lstStyle/>
          <a:p>
            <a:pPr marL="0" indent="0" algn="ctr">
              <a:spcBef>
                <a:spcPts val="0"/>
              </a:spcBef>
              <a:buNone/>
            </a:pPr>
            <a:r>
              <a:rPr lang="en-US" sz="4400" b="1" dirty="0">
                <a:solidFill>
                  <a:schemeClr val="bg1"/>
                </a:solidFill>
                <a:latin typeface="Helvetica Condensed"/>
              </a:rPr>
              <a:t>Whole House Pilot Program</a:t>
            </a:r>
            <a:endParaRPr lang="en-US" sz="4400" b="1" i="1" baseline="30000" dirty="0">
              <a:solidFill>
                <a:schemeClr val="bg1"/>
              </a:solidFill>
              <a:latin typeface="Helvetica Condensed"/>
            </a:endParaRPr>
          </a:p>
        </p:txBody>
      </p:sp>
      <p:sp>
        <p:nvSpPr>
          <p:cNvPr id="4" name="TextBox 3">
            <a:extLst>
              <a:ext uri="{FF2B5EF4-FFF2-40B4-BE49-F238E27FC236}">
                <a16:creationId xmlns:a16="http://schemas.microsoft.com/office/drawing/2014/main" id="{E7B1A216-9C12-429C-AE40-DE8C275D77BB}"/>
              </a:ext>
            </a:extLst>
          </p:cNvPr>
          <p:cNvSpPr txBox="1"/>
          <p:nvPr/>
        </p:nvSpPr>
        <p:spPr>
          <a:xfrm>
            <a:off x="169203" y="6348200"/>
            <a:ext cx="3270217" cy="369332"/>
          </a:xfrm>
          <a:prstGeom prst="rect">
            <a:avLst/>
          </a:prstGeom>
          <a:noFill/>
        </p:spPr>
        <p:txBody>
          <a:bodyPr wrap="square" rtlCol="0">
            <a:spAutoFit/>
          </a:bodyPr>
          <a:lstStyle/>
          <a:p>
            <a:r>
              <a:rPr lang="en-US" dirty="0">
                <a:solidFill>
                  <a:schemeClr val="bg1"/>
                </a:solidFill>
                <a:latin typeface="Century Gothic" panose="020B0502020202020204" pitchFamily="34" charset="0"/>
              </a:rPr>
              <a:t>July 14, 2021</a:t>
            </a:r>
          </a:p>
        </p:txBody>
      </p:sp>
    </p:spTree>
    <p:extLst>
      <p:ext uri="{BB962C8B-B14F-4D97-AF65-F5344CB8AC3E}">
        <p14:creationId xmlns:p14="http://schemas.microsoft.com/office/powerpoint/2010/main" val="3411449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2281"/>
            <a:ext cx="10515600" cy="649719"/>
          </a:xfrm>
        </p:spPr>
        <p:txBody>
          <a:bodyPr/>
          <a:lstStyle/>
          <a:p>
            <a:pPr marL="0" indent="0" algn="ctr">
              <a:buNone/>
            </a:pPr>
            <a:r>
              <a:rPr lang="en-US" sz="2000" b="1" dirty="0"/>
              <a:t>Among other factors, housing-related health indicators, energy burden and housing age were considered in categorizing need at the municipal level. </a:t>
            </a:r>
          </a:p>
          <a:p>
            <a:endParaRPr lang="en-US" sz="2000" dirty="0"/>
          </a:p>
        </p:txBody>
      </p:sp>
      <p:sp>
        <p:nvSpPr>
          <p:cNvPr id="3" name="Slide Number Placeholder 2"/>
          <p:cNvSpPr>
            <a:spLocks noGrp="1"/>
          </p:cNvSpPr>
          <p:nvPr>
            <p:ph type="sldNum" sz="quarter" idx="12"/>
          </p:nvPr>
        </p:nvSpPr>
        <p:spPr/>
        <p:txBody>
          <a:bodyPr/>
          <a:lstStyle/>
          <a:p>
            <a:fld id="{66469543-EFA7-49FE-9FBA-0A7EAC2E5F01}" type="slidenum">
              <a:rPr lang="en-US" smtClean="0"/>
              <a:pPr/>
              <a:t>10</a:t>
            </a:fld>
            <a:endParaRPr lang="en-US"/>
          </a:p>
        </p:txBody>
      </p:sp>
      <p:sp>
        <p:nvSpPr>
          <p:cNvPr id="4" name="Title 3"/>
          <p:cNvSpPr>
            <a:spLocks noGrp="1"/>
          </p:cNvSpPr>
          <p:nvPr>
            <p:ph type="title"/>
          </p:nvPr>
        </p:nvSpPr>
        <p:spPr/>
        <p:txBody>
          <a:bodyPr/>
          <a:lstStyle/>
          <a:p>
            <a:r>
              <a:rPr lang="en-US" sz="2800" dirty="0"/>
              <a:t>Measuring the Need: Comparison Across Select Municipalities</a:t>
            </a:r>
          </a:p>
        </p:txBody>
      </p:sp>
      <p:pic>
        <p:nvPicPr>
          <p:cNvPr id="5" name="Picture 4">
            <a:extLst>
              <a:ext uri="{FF2B5EF4-FFF2-40B4-BE49-F238E27FC236}">
                <a16:creationId xmlns:a16="http://schemas.microsoft.com/office/drawing/2014/main" id="{7D199675-C55C-4176-A318-1600FADDE3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71" y="2122689"/>
            <a:ext cx="12137343" cy="3813667"/>
          </a:xfrm>
          <a:prstGeom prst="rect">
            <a:avLst/>
          </a:prstGeom>
          <a:noFill/>
          <a:ln>
            <a:noFill/>
          </a:ln>
        </p:spPr>
      </p:pic>
    </p:spTree>
    <p:extLst>
      <p:ext uri="{BB962C8B-B14F-4D97-AF65-F5344CB8AC3E}">
        <p14:creationId xmlns:p14="http://schemas.microsoft.com/office/powerpoint/2010/main" val="19801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6469543-EFA7-49FE-9FBA-0A7EAC2E5F01}" type="slidenum">
              <a:rPr lang="en-US" smtClean="0"/>
              <a:pPr/>
              <a:t>11</a:t>
            </a:fld>
            <a:endParaRPr lang="en-US"/>
          </a:p>
        </p:txBody>
      </p:sp>
      <p:sp>
        <p:nvSpPr>
          <p:cNvPr id="4" name="Title 3"/>
          <p:cNvSpPr>
            <a:spLocks noGrp="1"/>
          </p:cNvSpPr>
          <p:nvPr>
            <p:ph type="title"/>
          </p:nvPr>
        </p:nvSpPr>
        <p:spPr/>
        <p:txBody>
          <a:bodyPr/>
          <a:lstStyle/>
          <a:p>
            <a:r>
              <a:rPr lang="en-US" sz="2800" dirty="0"/>
              <a:t>Racial Disparity and Overlapping Burdens</a:t>
            </a:r>
          </a:p>
        </p:txBody>
      </p:sp>
      <p:pic>
        <p:nvPicPr>
          <p:cNvPr id="6" name="Content Placeholder 5">
            <a:extLst>
              <a:ext uri="{FF2B5EF4-FFF2-40B4-BE49-F238E27FC236}">
                <a16:creationId xmlns:a16="http://schemas.microsoft.com/office/drawing/2014/main" id="{6D2A0B7D-8334-21FE-1133-A25B0F8870D5}"/>
              </a:ext>
            </a:extLst>
          </p:cNvPr>
          <p:cNvPicPr>
            <a:picLocks noGrp="1" noChangeAspect="1"/>
          </p:cNvPicPr>
          <p:nvPr>
            <p:ph idx="1"/>
          </p:nvPr>
        </p:nvPicPr>
        <p:blipFill>
          <a:blip r:embed="rId2"/>
          <a:stretch>
            <a:fillRect/>
          </a:stretch>
        </p:blipFill>
        <p:spPr>
          <a:xfrm>
            <a:off x="429940" y="2589087"/>
            <a:ext cx="11589645" cy="2455523"/>
          </a:xfrm>
          <a:prstGeom prst="rect">
            <a:avLst/>
          </a:prstGeom>
        </p:spPr>
      </p:pic>
    </p:spTree>
    <p:extLst>
      <p:ext uri="{BB962C8B-B14F-4D97-AF65-F5344CB8AC3E}">
        <p14:creationId xmlns:p14="http://schemas.microsoft.com/office/powerpoint/2010/main" val="367697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Pilot considerations</a:t>
            </a:r>
          </a:p>
        </p:txBody>
      </p:sp>
    </p:spTree>
    <p:extLst>
      <p:ext uri="{BB962C8B-B14F-4D97-AF65-F5344CB8AC3E}">
        <p14:creationId xmlns:p14="http://schemas.microsoft.com/office/powerpoint/2010/main" val="302662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6469543-EFA7-49FE-9FBA-0A7EAC2E5F01}" type="slidenum">
              <a:rPr lang="en-US" smtClean="0"/>
              <a:pPr/>
              <a:t>13</a:t>
            </a:fld>
            <a:endParaRPr lang="en-US"/>
          </a:p>
        </p:txBody>
      </p:sp>
      <p:sp>
        <p:nvSpPr>
          <p:cNvPr id="4" name="Title 3"/>
          <p:cNvSpPr>
            <a:spLocks noGrp="1"/>
          </p:cNvSpPr>
          <p:nvPr>
            <p:ph type="title"/>
          </p:nvPr>
        </p:nvSpPr>
        <p:spPr/>
        <p:txBody>
          <a:bodyPr/>
          <a:lstStyle/>
          <a:p>
            <a:r>
              <a:rPr lang="en-US" sz="3600" dirty="0"/>
              <a:t>Opportunity</a:t>
            </a:r>
          </a:p>
        </p:txBody>
      </p:sp>
      <p:sp>
        <p:nvSpPr>
          <p:cNvPr id="5" name="Content Placeholder 2">
            <a:extLst>
              <a:ext uri="{FF2B5EF4-FFF2-40B4-BE49-F238E27FC236}">
                <a16:creationId xmlns:a16="http://schemas.microsoft.com/office/drawing/2014/main" id="{DDFFF937-230B-2F4C-95FD-F6605C3A92FE}"/>
              </a:ext>
            </a:extLst>
          </p:cNvPr>
          <p:cNvSpPr>
            <a:spLocks noGrp="1"/>
          </p:cNvSpPr>
          <p:nvPr>
            <p:ph idx="1"/>
          </p:nvPr>
        </p:nvSpPr>
        <p:spPr>
          <a:xfrm>
            <a:off x="1975840" y="1907901"/>
            <a:ext cx="9513628" cy="870545"/>
          </a:xfrm>
        </p:spPr>
        <p:txBody>
          <a:bodyPr>
            <a:normAutofit/>
          </a:bodyPr>
          <a:lstStyle/>
          <a:p>
            <a:pPr marL="0" indent="0">
              <a:buNone/>
            </a:pPr>
            <a:r>
              <a:rPr lang="en-US" sz="1800" dirty="0"/>
              <a:t>Build on strength of </a:t>
            </a:r>
            <a:r>
              <a:rPr lang="en-US" sz="1800" b="1" dirty="0"/>
              <a:t>robust service delivery infrastructure</a:t>
            </a:r>
            <a:r>
              <a:rPr lang="en-US" sz="1800" dirty="0"/>
              <a:t>: energy-efficiency contractor network serves about 7,000 households each </a:t>
            </a:r>
            <a:r>
              <a:rPr lang="en-US" sz="1800" dirty="0" smtClean="0"/>
              <a:t>year, and healthy homes and </a:t>
            </a:r>
            <a:r>
              <a:rPr lang="en-US" sz="1800" dirty="0"/>
              <a:t>home repair programs combined serve about 1,000 households each year. </a:t>
            </a:r>
          </a:p>
        </p:txBody>
      </p:sp>
      <p:sp>
        <p:nvSpPr>
          <p:cNvPr id="6" name="Oval 5">
            <a:extLst>
              <a:ext uri="{FF2B5EF4-FFF2-40B4-BE49-F238E27FC236}">
                <a16:creationId xmlns:a16="http://schemas.microsoft.com/office/drawing/2014/main" id="{D0B5AEC1-2C6F-5445-9FC0-76A417EE7250}"/>
              </a:ext>
            </a:extLst>
          </p:cNvPr>
          <p:cNvSpPr/>
          <p:nvPr/>
        </p:nvSpPr>
        <p:spPr bwMode="auto">
          <a:xfrm>
            <a:off x="1127342" y="2098916"/>
            <a:ext cx="488515" cy="488515"/>
          </a:xfrm>
          <a:prstGeom prst="ellipse">
            <a:avLst/>
          </a:prstGeom>
          <a:solidFill>
            <a:srgbClr val="029035"/>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bg1"/>
                </a:solidFill>
                <a:effectLst/>
                <a:latin typeface="Helvetica Condensed"/>
                <a:cs typeface="Arial" panose="020B0604020202020204" pitchFamily="34" charset="0"/>
              </a:rPr>
              <a:t>1</a:t>
            </a:r>
          </a:p>
        </p:txBody>
      </p:sp>
      <p:sp>
        <p:nvSpPr>
          <p:cNvPr id="7" name="Rectangle 6">
            <a:extLst>
              <a:ext uri="{FF2B5EF4-FFF2-40B4-BE49-F238E27FC236}">
                <a16:creationId xmlns:a16="http://schemas.microsoft.com/office/drawing/2014/main" id="{61FEF4EC-54A8-1840-B4F8-800A0AD49F5A}"/>
              </a:ext>
            </a:extLst>
          </p:cNvPr>
          <p:cNvSpPr/>
          <p:nvPr/>
        </p:nvSpPr>
        <p:spPr>
          <a:xfrm>
            <a:off x="1975840" y="3230451"/>
            <a:ext cx="9513629" cy="923330"/>
          </a:xfrm>
          <a:prstGeom prst="rect">
            <a:avLst/>
          </a:prstGeom>
        </p:spPr>
        <p:txBody>
          <a:bodyPr wrap="square">
            <a:spAutoFit/>
          </a:bodyPr>
          <a:lstStyle/>
          <a:p>
            <a:r>
              <a:rPr lang="en-US" dirty="0">
                <a:latin typeface="Helvetica Condensed"/>
              </a:rPr>
              <a:t>Evidence is clear that aligned, coordinated housing programs maximize efficiency, and low to moderate income housing requires health and safety repairs to receive energy efficiency upgrades, electrification and clean energy upgrades. </a:t>
            </a:r>
            <a:endParaRPr lang="en-US" b="1" dirty="0">
              <a:latin typeface="Helvetica Condensed"/>
            </a:endParaRPr>
          </a:p>
        </p:txBody>
      </p:sp>
      <p:sp>
        <p:nvSpPr>
          <p:cNvPr id="8" name="Oval 7">
            <a:extLst>
              <a:ext uri="{FF2B5EF4-FFF2-40B4-BE49-F238E27FC236}">
                <a16:creationId xmlns:a16="http://schemas.microsoft.com/office/drawing/2014/main" id="{DEF326B5-8A7B-E144-A1B8-75C02B5A4CC9}"/>
              </a:ext>
            </a:extLst>
          </p:cNvPr>
          <p:cNvSpPr/>
          <p:nvPr/>
        </p:nvSpPr>
        <p:spPr bwMode="auto">
          <a:xfrm>
            <a:off x="1127342" y="3447859"/>
            <a:ext cx="488515" cy="488515"/>
          </a:xfrm>
          <a:prstGeom prst="ellipse">
            <a:avLst/>
          </a:prstGeom>
          <a:solidFill>
            <a:srgbClr val="029035"/>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Helvetica Condensed"/>
                <a:cs typeface="Arial" panose="020B0604020202020204" pitchFamily="34" charset="0"/>
              </a:rPr>
              <a:t>2</a:t>
            </a:r>
          </a:p>
        </p:txBody>
      </p:sp>
      <p:sp>
        <p:nvSpPr>
          <p:cNvPr id="9" name="Oval 8">
            <a:extLst>
              <a:ext uri="{FF2B5EF4-FFF2-40B4-BE49-F238E27FC236}">
                <a16:creationId xmlns:a16="http://schemas.microsoft.com/office/drawing/2014/main" id="{664E93EA-B938-DE4C-8666-DA46710C6600}"/>
              </a:ext>
            </a:extLst>
          </p:cNvPr>
          <p:cNvSpPr/>
          <p:nvPr/>
        </p:nvSpPr>
        <p:spPr bwMode="auto">
          <a:xfrm>
            <a:off x="1127342" y="4684774"/>
            <a:ext cx="488515" cy="488515"/>
          </a:xfrm>
          <a:prstGeom prst="ellipse">
            <a:avLst/>
          </a:prstGeom>
          <a:solidFill>
            <a:srgbClr val="029035"/>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bg1"/>
                </a:solidFill>
                <a:effectLst/>
                <a:latin typeface="Helvetica Condensed"/>
                <a:cs typeface="Arial" panose="020B0604020202020204" pitchFamily="34" charset="0"/>
              </a:rPr>
              <a:t>3</a:t>
            </a:r>
          </a:p>
        </p:txBody>
      </p:sp>
      <p:sp>
        <p:nvSpPr>
          <p:cNvPr id="10" name="Rectangle 9">
            <a:extLst>
              <a:ext uri="{FF2B5EF4-FFF2-40B4-BE49-F238E27FC236}">
                <a16:creationId xmlns:a16="http://schemas.microsoft.com/office/drawing/2014/main" id="{8C4640ED-3513-394B-A640-811E12164FFF}"/>
              </a:ext>
            </a:extLst>
          </p:cNvPr>
          <p:cNvSpPr/>
          <p:nvPr/>
        </p:nvSpPr>
        <p:spPr>
          <a:xfrm>
            <a:off x="1975840" y="4467366"/>
            <a:ext cx="9597137" cy="923330"/>
          </a:xfrm>
          <a:prstGeom prst="rect">
            <a:avLst/>
          </a:prstGeom>
        </p:spPr>
        <p:txBody>
          <a:bodyPr wrap="square">
            <a:spAutoFit/>
          </a:bodyPr>
          <a:lstStyle/>
          <a:p>
            <a:r>
              <a:rPr lang="en-US" dirty="0">
                <a:latin typeface="Helvetica Condensed"/>
              </a:rPr>
              <a:t>Addressing households with highest energy, housing, and health burdens also advances opportunities to achieve racial equity</a:t>
            </a:r>
            <a:r>
              <a:rPr lang="en-US" b="1" dirty="0">
                <a:latin typeface="Helvetica Condensed"/>
              </a:rPr>
              <a:t>, </a:t>
            </a:r>
            <a:r>
              <a:rPr lang="en-US" dirty="0">
                <a:latin typeface="Helvetica Condensed"/>
              </a:rPr>
              <a:t>builds capacity and pathways to sustainable careers, and provides services to those most at risk for housing-related health conditions.</a:t>
            </a:r>
            <a:endParaRPr lang="en-US" b="1" dirty="0">
              <a:latin typeface="Helvetica Condensed"/>
            </a:endParaRPr>
          </a:p>
        </p:txBody>
      </p:sp>
    </p:spTree>
    <p:extLst>
      <p:ext uri="{BB962C8B-B14F-4D97-AF65-F5344CB8AC3E}">
        <p14:creationId xmlns:p14="http://schemas.microsoft.com/office/powerpoint/2010/main" val="2384543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6469543-EFA7-49FE-9FBA-0A7EAC2E5F01}" type="slidenum">
              <a:rPr lang="en-US" smtClean="0"/>
              <a:pPr/>
              <a:t>14</a:t>
            </a:fld>
            <a:endParaRPr lang="en-US"/>
          </a:p>
        </p:txBody>
      </p:sp>
      <p:sp>
        <p:nvSpPr>
          <p:cNvPr id="4" name="Title 3"/>
          <p:cNvSpPr>
            <a:spLocks noGrp="1"/>
          </p:cNvSpPr>
          <p:nvPr>
            <p:ph type="title"/>
          </p:nvPr>
        </p:nvSpPr>
        <p:spPr/>
        <p:txBody>
          <a:bodyPr/>
          <a:lstStyle/>
          <a:p>
            <a:r>
              <a:rPr lang="en-US" sz="2800" dirty="0"/>
              <a:t>Theory of Change</a:t>
            </a:r>
          </a:p>
        </p:txBody>
      </p:sp>
      <p:pic>
        <p:nvPicPr>
          <p:cNvPr id="6" name="Content Placeholder 5" descr="Chart, bubble chart&#10;&#10;Description automatically generated"/>
          <p:cNvPicPr>
            <a:picLocks noGrp="1"/>
          </p:cNvPicPr>
          <p:nvPr>
            <p:ph idx="1"/>
          </p:nvPr>
        </p:nvPicPr>
        <p:blipFill>
          <a:blip r:embed="rId2"/>
          <a:stretch>
            <a:fillRect/>
          </a:stretch>
        </p:blipFill>
        <p:spPr>
          <a:xfrm>
            <a:off x="2176125" y="1341300"/>
            <a:ext cx="7839751" cy="4729574"/>
          </a:xfrm>
          <a:prstGeom prst="rect">
            <a:avLst/>
          </a:prstGeom>
        </p:spPr>
      </p:pic>
    </p:spTree>
    <p:extLst>
      <p:ext uri="{BB962C8B-B14F-4D97-AF65-F5344CB8AC3E}">
        <p14:creationId xmlns:p14="http://schemas.microsoft.com/office/powerpoint/2010/main" val="3120652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6469543-EFA7-49FE-9FBA-0A7EAC2E5F01}" type="slidenum">
              <a:rPr lang="en-US" smtClean="0"/>
              <a:pPr/>
              <a:t>15</a:t>
            </a:fld>
            <a:endParaRPr lang="en-US"/>
          </a:p>
        </p:txBody>
      </p:sp>
      <p:sp>
        <p:nvSpPr>
          <p:cNvPr id="4" name="Title 3"/>
          <p:cNvSpPr>
            <a:spLocks noGrp="1"/>
          </p:cNvSpPr>
          <p:nvPr>
            <p:ph type="title"/>
          </p:nvPr>
        </p:nvSpPr>
        <p:spPr/>
        <p:txBody>
          <a:bodyPr/>
          <a:lstStyle/>
          <a:p>
            <a:r>
              <a:rPr lang="en-US" sz="2800" dirty="0"/>
              <a:t>Pilot Design Considerations</a:t>
            </a:r>
          </a:p>
        </p:txBody>
      </p:sp>
      <p:graphicFrame>
        <p:nvGraphicFramePr>
          <p:cNvPr id="5" name="Content Placeholder 4">
            <a:extLst>
              <a:ext uri="{FF2B5EF4-FFF2-40B4-BE49-F238E27FC236}">
                <a16:creationId xmlns:a16="http://schemas.microsoft.com/office/drawing/2014/main" id="{A85C8392-F87D-4EC0-AD66-04EE480D8E99}"/>
              </a:ext>
            </a:extLst>
          </p:cNvPr>
          <p:cNvGraphicFramePr>
            <a:graphicFrameLocks noGrp="1"/>
          </p:cNvGraphicFramePr>
          <p:nvPr>
            <p:ph idx="1"/>
            <p:extLst>
              <p:ext uri="{D42A27DB-BD31-4B8C-83A1-F6EECF244321}">
                <p14:modId xmlns:p14="http://schemas.microsoft.com/office/powerpoint/2010/main" val="372667494"/>
              </p:ext>
            </p:extLst>
          </p:nvPr>
        </p:nvGraphicFramePr>
        <p:xfrm>
          <a:off x="2955910" y="1265427"/>
          <a:ext cx="6289962" cy="5592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a:extLst>
              <a:ext uri="{FF2B5EF4-FFF2-40B4-BE49-F238E27FC236}">
                <a16:creationId xmlns:a16="http://schemas.microsoft.com/office/drawing/2014/main" id="{13FB4322-26CA-4BCE-9D89-3E36677ED266}"/>
              </a:ext>
            </a:extLst>
          </p:cNvPr>
          <p:cNvSpPr txBox="1">
            <a:spLocks/>
          </p:cNvSpPr>
          <p:nvPr/>
        </p:nvSpPr>
        <p:spPr>
          <a:xfrm>
            <a:off x="395317" y="1423829"/>
            <a:ext cx="5943600" cy="2427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solidFill>
                  <a:srgbClr val="029035"/>
                </a:solidFill>
                <a:latin typeface="Helvetica Condensed"/>
              </a:rPr>
              <a:t>Site Selection</a:t>
            </a:r>
          </a:p>
        </p:txBody>
      </p:sp>
    </p:spTree>
    <p:extLst>
      <p:ext uri="{BB962C8B-B14F-4D97-AF65-F5344CB8AC3E}">
        <p14:creationId xmlns:p14="http://schemas.microsoft.com/office/powerpoint/2010/main" val="312784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01EB28-67E2-BB2C-AC74-48F5A9008053}"/>
              </a:ext>
            </a:extLst>
          </p:cNvPr>
          <p:cNvSpPr>
            <a:spLocks noGrp="1"/>
          </p:cNvSpPr>
          <p:nvPr>
            <p:ph type="sldNum" sz="quarter" idx="12"/>
          </p:nvPr>
        </p:nvSpPr>
        <p:spPr/>
        <p:txBody>
          <a:bodyPr/>
          <a:lstStyle/>
          <a:p>
            <a:fld id="{66469543-EFA7-49FE-9FBA-0A7EAC2E5F01}" type="slidenum">
              <a:rPr lang="en-US" smtClean="0"/>
              <a:pPr/>
              <a:t>16</a:t>
            </a:fld>
            <a:endParaRPr lang="en-US"/>
          </a:p>
        </p:txBody>
      </p:sp>
      <p:sp>
        <p:nvSpPr>
          <p:cNvPr id="4" name="Title 3">
            <a:extLst>
              <a:ext uri="{FF2B5EF4-FFF2-40B4-BE49-F238E27FC236}">
                <a16:creationId xmlns:a16="http://schemas.microsoft.com/office/drawing/2014/main" id="{6B60C4F1-7DF5-9150-2AAA-6CA77E0079A7}"/>
              </a:ext>
            </a:extLst>
          </p:cNvPr>
          <p:cNvSpPr>
            <a:spLocks noGrp="1"/>
          </p:cNvSpPr>
          <p:nvPr>
            <p:ph type="title"/>
          </p:nvPr>
        </p:nvSpPr>
        <p:spPr/>
        <p:txBody>
          <a:bodyPr/>
          <a:lstStyle/>
          <a:p>
            <a:r>
              <a:rPr lang="en-US" sz="2800" dirty="0"/>
              <a:t>How will the Pilot Work?</a:t>
            </a:r>
          </a:p>
        </p:txBody>
      </p:sp>
      <p:graphicFrame>
        <p:nvGraphicFramePr>
          <p:cNvPr id="26" name="Object 25">
            <a:extLst>
              <a:ext uri="{FF2B5EF4-FFF2-40B4-BE49-F238E27FC236}">
                <a16:creationId xmlns:a16="http://schemas.microsoft.com/office/drawing/2014/main" id="{8C9C8C04-48E4-64B8-9B05-FB275016EC09}"/>
              </a:ext>
            </a:extLst>
          </p:cNvPr>
          <p:cNvGraphicFramePr>
            <a:graphicFrameLocks noChangeAspect="1"/>
          </p:cNvGraphicFramePr>
          <p:nvPr>
            <p:extLst>
              <p:ext uri="{D42A27DB-BD31-4B8C-83A1-F6EECF244321}">
                <p14:modId xmlns:p14="http://schemas.microsoft.com/office/powerpoint/2010/main" val="3980545989"/>
              </p:ext>
            </p:extLst>
          </p:nvPr>
        </p:nvGraphicFramePr>
        <p:xfrm>
          <a:off x="2341563" y="1552160"/>
          <a:ext cx="7508874" cy="4627925"/>
        </p:xfrm>
        <a:graphic>
          <a:graphicData uri="http://schemas.openxmlformats.org/presentationml/2006/ole">
            <mc:AlternateContent xmlns:mc="http://schemas.openxmlformats.org/markup-compatibility/2006">
              <mc:Choice xmlns:v="urn:schemas-microsoft-com:vml" Requires="v">
                <p:oleObj spid="_x0000_s1026" name="Document" r:id="rId3" imgW="6854825" imgH="4469318" progId="Word.Document.12">
                  <p:embed/>
                </p:oleObj>
              </mc:Choice>
              <mc:Fallback>
                <p:oleObj name="Document" r:id="rId3" imgW="6854825" imgH="4469318" progId="Word.Document.12">
                  <p:embed/>
                  <p:pic>
                    <p:nvPicPr>
                      <p:cNvPr id="26" name="Object 25">
                        <a:extLst>
                          <a:ext uri="{FF2B5EF4-FFF2-40B4-BE49-F238E27FC236}">
                            <a16:creationId xmlns:a16="http://schemas.microsoft.com/office/drawing/2014/main" id="{8C9C8C04-48E4-64B8-9B05-FB275016EC09}"/>
                          </a:ext>
                        </a:extLst>
                      </p:cNvPr>
                      <p:cNvPicPr/>
                      <p:nvPr/>
                    </p:nvPicPr>
                    <p:blipFill>
                      <a:blip r:embed="rId4"/>
                      <a:stretch>
                        <a:fillRect/>
                      </a:stretch>
                    </p:blipFill>
                    <p:spPr>
                      <a:xfrm>
                        <a:off x="2341563" y="1552160"/>
                        <a:ext cx="7508874" cy="4627925"/>
                      </a:xfrm>
                      <a:prstGeom prst="rect">
                        <a:avLst/>
                      </a:prstGeom>
                    </p:spPr>
                  </p:pic>
                </p:oleObj>
              </mc:Fallback>
            </mc:AlternateContent>
          </a:graphicData>
        </a:graphic>
      </p:graphicFrame>
    </p:spTree>
    <p:extLst>
      <p:ext uri="{BB962C8B-B14F-4D97-AF65-F5344CB8AC3E}">
        <p14:creationId xmlns:p14="http://schemas.microsoft.com/office/powerpoint/2010/main" val="1749282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4E11F5-10C3-2FF5-EE8C-53F9815B4667}"/>
              </a:ext>
            </a:extLst>
          </p:cNvPr>
          <p:cNvSpPr>
            <a:spLocks noGrp="1"/>
          </p:cNvSpPr>
          <p:nvPr>
            <p:ph type="sldNum" sz="quarter" idx="12"/>
          </p:nvPr>
        </p:nvSpPr>
        <p:spPr/>
        <p:txBody>
          <a:bodyPr/>
          <a:lstStyle/>
          <a:p>
            <a:fld id="{66469543-EFA7-49FE-9FBA-0A7EAC2E5F01}" type="slidenum">
              <a:rPr lang="en-US" smtClean="0"/>
              <a:pPr/>
              <a:t>17</a:t>
            </a:fld>
            <a:endParaRPr lang="en-US"/>
          </a:p>
        </p:txBody>
      </p:sp>
      <p:sp>
        <p:nvSpPr>
          <p:cNvPr id="4" name="Title 3">
            <a:extLst>
              <a:ext uri="{FF2B5EF4-FFF2-40B4-BE49-F238E27FC236}">
                <a16:creationId xmlns:a16="http://schemas.microsoft.com/office/drawing/2014/main" id="{1207E752-D812-F97F-C004-9F66368B77F3}"/>
              </a:ext>
            </a:extLst>
          </p:cNvPr>
          <p:cNvSpPr>
            <a:spLocks noGrp="1"/>
          </p:cNvSpPr>
          <p:nvPr>
            <p:ph type="title"/>
          </p:nvPr>
        </p:nvSpPr>
        <p:spPr/>
        <p:txBody>
          <a:bodyPr/>
          <a:lstStyle/>
          <a:p>
            <a:r>
              <a:rPr lang="en-US" sz="2800" dirty="0"/>
              <a:t>Outcomes</a:t>
            </a:r>
          </a:p>
        </p:txBody>
      </p:sp>
      <p:graphicFrame>
        <p:nvGraphicFramePr>
          <p:cNvPr id="7" name="Content Placeholder 6">
            <a:extLst>
              <a:ext uri="{FF2B5EF4-FFF2-40B4-BE49-F238E27FC236}">
                <a16:creationId xmlns:a16="http://schemas.microsoft.com/office/drawing/2014/main" id="{74C1465A-03F9-6B15-D3F5-6F5007B8AAAD}"/>
              </a:ext>
            </a:extLst>
          </p:cNvPr>
          <p:cNvGraphicFramePr>
            <a:graphicFrameLocks noGrp="1"/>
          </p:cNvGraphicFramePr>
          <p:nvPr>
            <p:ph idx="1"/>
            <p:extLst>
              <p:ext uri="{D42A27DB-BD31-4B8C-83A1-F6EECF244321}">
                <p14:modId xmlns:p14="http://schemas.microsoft.com/office/powerpoint/2010/main" val="151165020"/>
              </p:ext>
            </p:extLst>
          </p:nvPr>
        </p:nvGraphicFramePr>
        <p:xfrm>
          <a:off x="2464180" y="1521618"/>
          <a:ext cx="7263641"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09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Impetus for the New Jersey Whole House Program </a:t>
            </a:r>
          </a:p>
        </p:txBody>
      </p:sp>
      <p:sp>
        <p:nvSpPr>
          <p:cNvPr id="6" name="TextBox 5">
            <a:extLst>
              <a:ext uri="{FF2B5EF4-FFF2-40B4-BE49-F238E27FC236}">
                <a16:creationId xmlns:a16="http://schemas.microsoft.com/office/drawing/2014/main" id="{D6986962-BC66-4C93-B0A8-383BF07B1056}"/>
              </a:ext>
            </a:extLst>
          </p:cNvPr>
          <p:cNvSpPr txBox="1"/>
          <p:nvPr/>
        </p:nvSpPr>
        <p:spPr>
          <a:xfrm>
            <a:off x="6158683" y="1661675"/>
            <a:ext cx="4934278" cy="4547728"/>
          </a:xfrm>
          <a:prstGeom prst="rect">
            <a:avLst/>
          </a:prstGeom>
          <a:noFill/>
        </p:spPr>
        <p:txBody>
          <a:bodyPr wrap="square" lIns="0" tIns="0" rIns="0" bIns="0" rtlCol="0">
            <a:noAutofit/>
          </a:bodyPr>
          <a:lstStyle/>
          <a:p>
            <a:r>
              <a:rPr lang="en-US" sz="1600" b="1" dirty="0">
                <a:latin typeface="Helvetica Condensed"/>
                <a:cs typeface="Arial"/>
              </a:rPr>
              <a:t>Addressing equity in energy efficiency:</a:t>
            </a:r>
          </a:p>
          <a:p>
            <a:pPr marL="569913" lvl="2" indent="-457200">
              <a:buClr>
                <a:srgbClr val="6E6F71"/>
              </a:buClr>
              <a:buFont typeface="Arial" panose="020B0604020202020204" pitchFamily="34" charset="0"/>
              <a:buChar char="•"/>
              <a:defRPr/>
            </a:pPr>
            <a:endParaRPr lang="en-US" sz="1400" dirty="0">
              <a:latin typeface="Helvetica Condensed"/>
              <a:cs typeface="Arial"/>
            </a:endParaRPr>
          </a:p>
          <a:p>
            <a:pPr marL="569913" lvl="2" indent="-457200">
              <a:buClr>
                <a:srgbClr val="6E6F71"/>
              </a:buClr>
              <a:buFont typeface="Arial" panose="020B0604020202020204" pitchFamily="34" charset="0"/>
              <a:buChar char="•"/>
              <a:defRPr/>
            </a:pPr>
            <a:r>
              <a:rPr lang="en-US" sz="1400" dirty="0">
                <a:latin typeface="Helvetica Condensed"/>
                <a:cs typeface="Arial"/>
              </a:rPr>
              <a:t>Meeting the state’s climate goals will require scaling up residential energy efficiency services, particularly for limited income residents, Black and Brown residents, and residents of underserved, under resourced, and historically excluded communities.</a:t>
            </a:r>
          </a:p>
          <a:p>
            <a:pPr marL="569913" lvl="2" indent="-457200">
              <a:buClr>
                <a:srgbClr val="6E6F71"/>
              </a:buClr>
              <a:buFont typeface="Arial" panose="020B0604020202020204" pitchFamily="34" charset="0"/>
              <a:buChar char="•"/>
              <a:defRPr/>
            </a:pPr>
            <a:endParaRPr lang="en-US" sz="1400" dirty="0">
              <a:latin typeface="Helvetica Condensed"/>
              <a:cs typeface="Arial"/>
            </a:endParaRPr>
          </a:p>
          <a:p>
            <a:pPr marL="569913" lvl="2" indent="-457200">
              <a:buClr>
                <a:srgbClr val="6E6F71"/>
              </a:buClr>
              <a:buFont typeface="Arial" panose="020B0604020202020204" pitchFamily="34" charset="0"/>
              <a:buChar char="•"/>
              <a:defRPr/>
            </a:pPr>
            <a:r>
              <a:rPr lang="en-US" sz="1400" dirty="0">
                <a:latin typeface="Helvetica Condensed"/>
                <a:cs typeface="Arial"/>
              </a:rPr>
              <a:t>These residents often occupy older, deteriorated housing, with conditions that negatively impact health and financial and housing stability for families. These are often the same conditions that result in deferral from programs providing critical energy-efficiency services.</a:t>
            </a:r>
          </a:p>
          <a:p>
            <a:pPr marL="569913" lvl="2" indent="-457200">
              <a:buClr>
                <a:srgbClr val="6E6F71"/>
              </a:buClr>
              <a:buFont typeface="Arial" panose="020B0604020202020204" pitchFamily="34" charset="0"/>
              <a:buChar char="•"/>
              <a:defRPr/>
            </a:pPr>
            <a:endParaRPr lang="en-US" sz="1400" dirty="0">
              <a:latin typeface="Helvetica Condensed"/>
              <a:cs typeface="Arial"/>
            </a:endParaRPr>
          </a:p>
          <a:p>
            <a:pPr marL="569913" lvl="2" indent="-457200">
              <a:buClr>
                <a:srgbClr val="6E6F71"/>
              </a:buClr>
              <a:buFont typeface="Arial" panose="020B0604020202020204" pitchFamily="34" charset="0"/>
              <a:buChar char="•"/>
              <a:defRPr/>
            </a:pPr>
            <a:r>
              <a:rPr lang="en-US" sz="1400" dirty="0">
                <a:latin typeface="Helvetica Condensed"/>
                <a:cs typeface="Arial"/>
              </a:rPr>
              <a:t>Investment to reduce deferrals from energy efficiency programs and coordination with other housing programs is necessary to create equitable energy efficiency service delivery.</a:t>
            </a:r>
          </a:p>
          <a:p>
            <a:pPr marL="569913" lvl="2" indent="-457200">
              <a:buClr>
                <a:srgbClr val="6E6F71"/>
              </a:buClr>
              <a:buFont typeface="Arial" panose="020B0604020202020204" pitchFamily="34" charset="0"/>
              <a:buChar char="•"/>
              <a:defRPr/>
            </a:pPr>
            <a:endParaRPr lang="en-US" sz="1400" dirty="0">
              <a:latin typeface="Helvetica Condensed"/>
              <a:cs typeface="Arial"/>
            </a:endParaRPr>
          </a:p>
          <a:p>
            <a:pPr marL="112713" lvl="2">
              <a:buClr>
                <a:srgbClr val="6E6F71"/>
              </a:buClr>
              <a:defRPr/>
            </a:pPr>
            <a:endParaRPr lang="en-US" sz="1400" dirty="0">
              <a:latin typeface="Helvetica Condensed"/>
              <a:cs typeface="Arial"/>
            </a:endParaRPr>
          </a:p>
          <a:p>
            <a:pPr>
              <a:spcAft>
                <a:spcPts val="600"/>
              </a:spcAft>
            </a:pPr>
            <a:endParaRPr lang="en-US" sz="1600" dirty="0">
              <a:latin typeface="Helvetica Condensed"/>
              <a:cs typeface="Arial"/>
            </a:endParaRPr>
          </a:p>
        </p:txBody>
      </p:sp>
      <p:sp>
        <p:nvSpPr>
          <p:cNvPr id="7" name="Rectangle 6">
            <a:extLst>
              <a:ext uri="{FF2B5EF4-FFF2-40B4-BE49-F238E27FC236}">
                <a16:creationId xmlns:a16="http://schemas.microsoft.com/office/drawing/2014/main" id="{53AC0F0B-95B5-4307-BDF0-1C6D169A0494}"/>
              </a:ext>
            </a:extLst>
          </p:cNvPr>
          <p:cNvSpPr/>
          <p:nvPr/>
        </p:nvSpPr>
        <p:spPr>
          <a:xfrm>
            <a:off x="1099039" y="1661675"/>
            <a:ext cx="4114799" cy="4001095"/>
          </a:xfrm>
          <a:prstGeom prst="rect">
            <a:avLst/>
          </a:prstGeom>
        </p:spPr>
        <p:txBody>
          <a:bodyPr wrap="square">
            <a:spAutoFit/>
          </a:bodyPr>
          <a:lstStyle/>
          <a:p>
            <a:r>
              <a:rPr lang="en-US" sz="1600" b="1" dirty="0">
                <a:latin typeface="Helvetica Condensed"/>
                <a:cs typeface="Arial"/>
              </a:rPr>
              <a:t>Climate goals and energy efficiency: </a:t>
            </a:r>
            <a:endParaRPr lang="en-US" sz="1400" dirty="0">
              <a:latin typeface="Helvetica Condensed"/>
            </a:endParaRPr>
          </a:p>
          <a:p>
            <a:pPr marL="285750" indent="-285750">
              <a:buFont typeface="Arial" panose="020B0604020202020204" pitchFamily="34" charset="0"/>
              <a:buChar char="•"/>
            </a:pPr>
            <a:endParaRPr lang="en-US" sz="1400" dirty="0">
              <a:latin typeface="Helvetica Condensed"/>
            </a:endParaRPr>
          </a:p>
          <a:p>
            <a:pPr marL="285750" indent="-285750">
              <a:buFont typeface="Arial" panose="020B0604020202020204" pitchFamily="34" charset="0"/>
              <a:buChar char="•"/>
            </a:pPr>
            <a:r>
              <a:rPr lang="en-US" sz="1400" dirty="0">
                <a:latin typeface="Helvetica Condensed"/>
              </a:rPr>
              <a:t>The New Jersey Legislature has identified energy efficiency and conservation as key components </a:t>
            </a:r>
            <a:r>
              <a:rPr lang="en-US" sz="1400" dirty="0" smtClean="0">
                <a:latin typeface="Helvetica Condensed"/>
              </a:rPr>
              <a:t>of the State’s </a:t>
            </a:r>
            <a:r>
              <a:rPr lang="en-US" sz="1400" dirty="0">
                <a:latin typeface="Helvetica Condensed"/>
              </a:rPr>
              <a:t>goal of 100% clean energy by 2050.</a:t>
            </a:r>
          </a:p>
          <a:p>
            <a:pPr marL="285750" indent="-285750">
              <a:buFont typeface="Arial" panose="020B0604020202020204" pitchFamily="34" charset="0"/>
              <a:buChar char="•"/>
            </a:pPr>
            <a:endParaRPr lang="en-US" sz="1400" dirty="0">
              <a:latin typeface="Helvetica Condensed"/>
              <a:cs typeface="Arial"/>
            </a:endParaRPr>
          </a:p>
          <a:p>
            <a:pPr marL="285750" indent="-285750">
              <a:buFont typeface="Arial" panose="020B0604020202020204" pitchFamily="34" charset="0"/>
              <a:buChar char="•"/>
            </a:pPr>
            <a:r>
              <a:rPr lang="en-US" sz="1400" dirty="0">
                <a:latin typeface="Helvetica Condensed"/>
                <a:cs typeface="Arial"/>
              </a:rPr>
              <a:t>Governor Murphy signed the Clean Energy Act in 2018, directing the Board to adopt programs that ensure universal access to energy efficiency and serve the needs of low-income communities.</a:t>
            </a:r>
          </a:p>
          <a:p>
            <a:pPr marL="285750" indent="-285750">
              <a:buFont typeface="Arial" panose="020B0604020202020204" pitchFamily="34" charset="0"/>
              <a:buChar char="•"/>
            </a:pPr>
            <a:endParaRPr lang="en-US" sz="1400" dirty="0">
              <a:latin typeface="Helvetica Condensed"/>
              <a:cs typeface="Arial"/>
            </a:endParaRPr>
          </a:p>
          <a:p>
            <a:pPr marL="285750" indent="-285750">
              <a:buFont typeface="Arial" panose="020B0604020202020204" pitchFamily="34" charset="0"/>
              <a:buChar char="•"/>
            </a:pPr>
            <a:r>
              <a:rPr lang="en-US" sz="1400" dirty="0">
                <a:latin typeface="Helvetica Condensed"/>
                <a:cs typeface="Arial"/>
              </a:rPr>
              <a:t>In 2020, the Energy Master Plan established that the State’s priorities in developing its statewide EE structure are affordability, equity, environmental justice, economic development, </a:t>
            </a:r>
            <a:r>
              <a:rPr lang="en-US" sz="1400" dirty="0" err="1">
                <a:latin typeface="Helvetica Condensed"/>
                <a:cs typeface="Arial"/>
              </a:rPr>
              <a:t>decarbonization</a:t>
            </a:r>
            <a:r>
              <a:rPr lang="en-US" sz="1400" dirty="0">
                <a:latin typeface="Helvetica Condensed"/>
                <a:cs typeface="Arial"/>
              </a:rPr>
              <a:t>, and public health. </a:t>
            </a:r>
          </a:p>
        </p:txBody>
      </p:sp>
      <p:cxnSp>
        <p:nvCxnSpPr>
          <p:cNvPr id="10" name="Straight Connector 9">
            <a:extLst>
              <a:ext uri="{FF2B5EF4-FFF2-40B4-BE49-F238E27FC236}">
                <a16:creationId xmlns:a16="http://schemas.microsoft.com/office/drawing/2014/main" id="{24279A6A-9498-4BDB-B765-C1C2A63F59E5}"/>
              </a:ext>
            </a:extLst>
          </p:cNvPr>
          <p:cNvCxnSpPr/>
          <p:nvPr/>
        </p:nvCxnSpPr>
        <p:spPr bwMode="auto">
          <a:xfrm>
            <a:off x="1971575" y="1304827"/>
            <a:ext cx="8001000" cy="0"/>
          </a:xfrm>
          <a:prstGeom prst="line">
            <a:avLst/>
          </a:pr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9" name="Slide Number Placeholder 2"/>
          <p:cNvSpPr>
            <a:spLocks noGrp="1"/>
          </p:cNvSpPr>
          <p:nvPr>
            <p:ph type="sldNum" sz="quarter" idx="12"/>
          </p:nvPr>
        </p:nvSpPr>
        <p:spPr>
          <a:xfrm>
            <a:off x="9448801" y="6492875"/>
            <a:ext cx="2743200" cy="365125"/>
          </a:xfrm>
        </p:spPr>
        <p:txBody>
          <a:bodyPr/>
          <a:lstStyle/>
          <a:p>
            <a:fld id="{66469543-EFA7-49FE-9FBA-0A7EAC2E5F01}" type="slidenum">
              <a:rPr lang="en-US" smtClean="0"/>
              <a:pPr/>
              <a:t>2</a:t>
            </a:fld>
            <a:endParaRPr lang="en-US" dirty="0"/>
          </a:p>
        </p:txBody>
      </p:sp>
    </p:spTree>
    <p:extLst>
      <p:ext uri="{BB962C8B-B14F-4D97-AF65-F5344CB8AC3E}">
        <p14:creationId xmlns:p14="http://schemas.microsoft.com/office/powerpoint/2010/main" val="93200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t>New Jersey Whole House Program </a:t>
            </a:r>
          </a:p>
        </p:txBody>
      </p:sp>
      <p:graphicFrame>
        <p:nvGraphicFramePr>
          <p:cNvPr id="5" name="Table 4">
            <a:extLst>
              <a:ext uri="{FF2B5EF4-FFF2-40B4-BE49-F238E27FC236}">
                <a16:creationId xmlns:a16="http://schemas.microsoft.com/office/drawing/2014/main" id="{DA1C859D-95A1-4213-AA5A-D88000B4E30B}"/>
              </a:ext>
            </a:extLst>
          </p:cNvPr>
          <p:cNvGraphicFramePr>
            <a:graphicFrameLocks noGrp="1"/>
          </p:cNvGraphicFramePr>
          <p:nvPr>
            <p:extLst>
              <p:ext uri="{D42A27DB-BD31-4B8C-83A1-F6EECF244321}">
                <p14:modId xmlns:p14="http://schemas.microsoft.com/office/powerpoint/2010/main" val="2988860530"/>
              </p:ext>
            </p:extLst>
          </p:nvPr>
        </p:nvGraphicFramePr>
        <p:xfrm>
          <a:off x="1784449" y="1704110"/>
          <a:ext cx="8651896" cy="1435256"/>
        </p:xfrm>
        <a:graphic>
          <a:graphicData uri="http://schemas.openxmlformats.org/drawingml/2006/table">
            <a:tbl>
              <a:tblPr firstRow="1" bandRow="1">
                <a:tableStyleId>{5C22544A-7EE6-4342-B048-85BDC9FD1C3A}</a:tableStyleId>
              </a:tblPr>
              <a:tblGrid>
                <a:gridCol w="8651896">
                  <a:extLst>
                    <a:ext uri="{9D8B030D-6E8A-4147-A177-3AD203B41FA5}">
                      <a16:colId xmlns:a16="http://schemas.microsoft.com/office/drawing/2014/main" val="288936914"/>
                    </a:ext>
                  </a:extLst>
                </a:gridCol>
              </a:tblGrid>
              <a:tr h="1435256">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US" sz="1662" b="0" kern="1200" dirty="0">
                          <a:solidFill>
                            <a:schemeClr val="bg1"/>
                          </a:solidFill>
                          <a:effectLst/>
                          <a:latin typeface="Helvetica Condensed"/>
                          <a:ea typeface="+mn-ea"/>
                          <a:cs typeface="+mn-cs"/>
                        </a:rPr>
                        <a:t>To meet the state’s climate goals by scaling up and coordinating residential energy efficiency services and healthy homes programs in the state, particularly for limited income residents, Black and Brown residents, older adults, and residents of underserved, and under-resourced communities. </a:t>
                      </a:r>
                      <a:endParaRPr lang="en-US" sz="2400" b="0" i="1" dirty="0">
                        <a:solidFill>
                          <a:schemeClr val="bg1"/>
                        </a:solidFill>
                        <a:latin typeface="Helvetica Condensed"/>
                      </a:endParaRPr>
                    </a:p>
                  </a:txBody>
                  <a:tcPr anchor="ctr">
                    <a:solidFill>
                      <a:srgbClr val="029035"/>
                    </a:solidFill>
                  </a:tcPr>
                </a:tc>
                <a:extLst>
                  <a:ext uri="{0D108BD9-81ED-4DB2-BD59-A6C34878D82A}">
                    <a16:rowId xmlns:a16="http://schemas.microsoft.com/office/drawing/2014/main" val="2105191606"/>
                  </a:ext>
                </a:extLst>
              </a:tr>
            </a:tbl>
          </a:graphicData>
        </a:graphic>
      </p:graphicFrame>
      <p:sp>
        <p:nvSpPr>
          <p:cNvPr id="6" name="TextBox 5">
            <a:extLst>
              <a:ext uri="{FF2B5EF4-FFF2-40B4-BE49-F238E27FC236}">
                <a16:creationId xmlns:a16="http://schemas.microsoft.com/office/drawing/2014/main" id="{D6986962-BC66-4C93-B0A8-383BF07B1056}"/>
              </a:ext>
            </a:extLst>
          </p:cNvPr>
          <p:cNvSpPr txBox="1"/>
          <p:nvPr/>
        </p:nvSpPr>
        <p:spPr>
          <a:xfrm>
            <a:off x="6321545" y="3733197"/>
            <a:ext cx="4114800" cy="2249720"/>
          </a:xfrm>
          <a:prstGeom prst="rect">
            <a:avLst/>
          </a:prstGeom>
          <a:noFill/>
        </p:spPr>
        <p:txBody>
          <a:bodyPr wrap="square" lIns="0" tIns="0" rIns="0" bIns="0" rtlCol="0">
            <a:noAutofit/>
          </a:bodyPr>
          <a:lstStyle/>
          <a:p>
            <a:pPr>
              <a:spcAft>
                <a:spcPts val="600"/>
              </a:spcAft>
            </a:pPr>
            <a:r>
              <a:rPr lang="en-US" sz="1600" b="1" dirty="0">
                <a:latin typeface="Helvetica Condensed"/>
                <a:cs typeface="Arial"/>
              </a:rPr>
              <a:t>Our collective opportunity:</a:t>
            </a:r>
          </a:p>
          <a:p>
            <a:pPr marL="569913" lvl="2" indent="-457200">
              <a:spcAft>
                <a:spcPts val="600"/>
              </a:spcAft>
              <a:buClr>
                <a:srgbClr val="6E6F71"/>
              </a:buClr>
              <a:buFont typeface="Arial" panose="020B0604020202020204" pitchFamily="34" charset="0"/>
              <a:buChar char="•"/>
              <a:defRPr/>
            </a:pPr>
            <a:r>
              <a:rPr lang="en-US" sz="1400" dirty="0">
                <a:latin typeface="Helvetica Condensed"/>
                <a:cs typeface="Arial"/>
              </a:rPr>
              <a:t>Solve the funding gaps for health and safety remediation</a:t>
            </a:r>
          </a:p>
          <a:p>
            <a:pPr marL="569913" lvl="2" indent="-457200">
              <a:spcAft>
                <a:spcPts val="600"/>
              </a:spcAft>
              <a:buClr>
                <a:srgbClr val="6E6F71"/>
              </a:buClr>
              <a:buFont typeface="Arial" panose="020B0604020202020204" pitchFamily="34" charset="0"/>
              <a:buChar char="•"/>
              <a:defRPr/>
            </a:pPr>
            <a:r>
              <a:rPr lang="en-US" sz="1400" dirty="0">
                <a:latin typeface="Helvetica Condensed"/>
                <a:cs typeface="Arial"/>
              </a:rPr>
              <a:t>Break down silos – on the funding side and the delivery side</a:t>
            </a:r>
          </a:p>
          <a:p>
            <a:pPr marL="569913" lvl="2" indent="-457200">
              <a:spcAft>
                <a:spcPts val="600"/>
              </a:spcAft>
              <a:buClr>
                <a:srgbClr val="6E6F71"/>
              </a:buClr>
              <a:buFont typeface="Arial" panose="020B0604020202020204" pitchFamily="34" charset="0"/>
              <a:buChar char="•"/>
              <a:defRPr/>
            </a:pPr>
            <a:r>
              <a:rPr lang="en-US" sz="1400" dirty="0">
                <a:latin typeface="Helvetica Condensed"/>
                <a:cs typeface="Arial"/>
              </a:rPr>
              <a:t>Focus on sustainable solutions – so we can solve the problem at scale across the state</a:t>
            </a:r>
          </a:p>
          <a:p>
            <a:pPr>
              <a:spcAft>
                <a:spcPts val="600"/>
              </a:spcAft>
            </a:pPr>
            <a:endParaRPr lang="en-US" sz="1600" dirty="0">
              <a:latin typeface="Helvetica Condensed"/>
              <a:cs typeface="Arial"/>
            </a:endParaRPr>
          </a:p>
        </p:txBody>
      </p:sp>
      <p:sp>
        <p:nvSpPr>
          <p:cNvPr id="7" name="Rectangle 6">
            <a:extLst>
              <a:ext uri="{FF2B5EF4-FFF2-40B4-BE49-F238E27FC236}">
                <a16:creationId xmlns:a16="http://schemas.microsoft.com/office/drawing/2014/main" id="{53AC0F0B-95B5-4307-BDF0-1C6D169A0494}"/>
              </a:ext>
            </a:extLst>
          </p:cNvPr>
          <p:cNvSpPr/>
          <p:nvPr/>
        </p:nvSpPr>
        <p:spPr>
          <a:xfrm>
            <a:off x="1784449" y="3685314"/>
            <a:ext cx="4114799" cy="2292935"/>
          </a:xfrm>
          <a:prstGeom prst="rect">
            <a:avLst/>
          </a:prstGeom>
        </p:spPr>
        <p:txBody>
          <a:bodyPr wrap="square">
            <a:spAutoFit/>
          </a:bodyPr>
          <a:lstStyle/>
          <a:p>
            <a:pPr>
              <a:spcAft>
                <a:spcPts val="600"/>
              </a:spcAft>
            </a:pPr>
            <a:r>
              <a:rPr lang="en-US" sz="1600" b="1" dirty="0">
                <a:latin typeface="Helvetica Condensed"/>
                <a:cs typeface="Arial"/>
              </a:rPr>
              <a:t>Evidence-based housing interventions </a:t>
            </a:r>
          </a:p>
          <a:p>
            <a:pPr marL="285750" indent="-285750">
              <a:spcAft>
                <a:spcPts val="600"/>
              </a:spcAft>
              <a:buFont typeface="Arial" panose="020B0604020202020204" pitchFamily="34" charset="0"/>
              <a:buChar char="•"/>
            </a:pPr>
            <a:r>
              <a:rPr lang="en-US" sz="1400" dirty="0">
                <a:latin typeface="Helvetica Condensed"/>
              </a:rPr>
              <a:t>Support housing stability and affordability through lower energy burdens</a:t>
            </a:r>
          </a:p>
          <a:p>
            <a:pPr marL="285750" indent="-285750">
              <a:spcAft>
                <a:spcPts val="600"/>
              </a:spcAft>
              <a:buFont typeface="Arial" panose="020B0604020202020204" pitchFamily="34" charset="0"/>
              <a:buChar char="•"/>
            </a:pPr>
            <a:r>
              <a:rPr lang="en-US" sz="1400" dirty="0">
                <a:latin typeface="Helvetica Condensed"/>
                <a:cs typeface="Arial"/>
              </a:rPr>
              <a:t>Address health and safety hazards and improve energy efficiency in housing</a:t>
            </a:r>
          </a:p>
          <a:p>
            <a:pPr marL="285750" indent="-285750">
              <a:spcAft>
                <a:spcPts val="600"/>
              </a:spcAft>
              <a:buFont typeface="Arial" panose="020B0604020202020204" pitchFamily="34" charset="0"/>
              <a:buChar char="•"/>
            </a:pPr>
            <a:r>
              <a:rPr lang="en-US" sz="1400" dirty="0">
                <a:latin typeface="Helvetica Condensed"/>
                <a:cs typeface="Arial"/>
              </a:rPr>
              <a:t>Support transformative impacts, including economic stability, career advancement, and improved health outcomes through holistic housing interventions</a:t>
            </a:r>
          </a:p>
        </p:txBody>
      </p:sp>
      <p:sp>
        <p:nvSpPr>
          <p:cNvPr id="9" name="TextBox 8">
            <a:extLst>
              <a:ext uri="{FF2B5EF4-FFF2-40B4-BE49-F238E27FC236}">
                <a16:creationId xmlns:a16="http://schemas.microsoft.com/office/drawing/2014/main" id="{6E79F53E-8991-4C0E-81A4-8A970F387F20}"/>
              </a:ext>
            </a:extLst>
          </p:cNvPr>
          <p:cNvSpPr txBox="1"/>
          <p:nvPr/>
        </p:nvSpPr>
        <p:spPr>
          <a:xfrm>
            <a:off x="5157897" y="3290517"/>
            <a:ext cx="1905000" cy="291529"/>
          </a:xfrm>
          <a:prstGeom prst="rect">
            <a:avLst/>
          </a:prstGeom>
          <a:solidFill>
            <a:schemeClr val="bg1"/>
          </a:solidFill>
        </p:spPr>
        <p:txBody>
          <a:bodyPr wrap="square" lIns="0" tIns="0" rIns="0" bIns="0" rtlCol="0">
            <a:noAutofit/>
          </a:bodyPr>
          <a:lstStyle/>
          <a:p>
            <a:pPr algn="ctr"/>
            <a:r>
              <a:rPr lang="en-US" sz="2000" b="1" dirty="0">
                <a:solidFill>
                  <a:srgbClr val="029035"/>
                </a:solidFill>
                <a:latin typeface="Helvetica Condensed"/>
                <a:cs typeface="Arial"/>
              </a:rPr>
              <a:t>How?</a:t>
            </a:r>
          </a:p>
        </p:txBody>
      </p:sp>
      <p:sp>
        <p:nvSpPr>
          <p:cNvPr id="11" name="TextBox 10">
            <a:extLst>
              <a:ext uri="{FF2B5EF4-FFF2-40B4-BE49-F238E27FC236}">
                <a16:creationId xmlns:a16="http://schemas.microsoft.com/office/drawing/2014/main" id="{47509650-120B-4AA5-9C3D-1772FC2FACEB}"/>
              </a:ext>
            </a:extLst>
          </p:cNvPr>
          <p:cNvSpPr txBox="1"/>
          <p:nvPr/>
        </p:nvSpPr>
        <p:spPr>
          <a:xfrm>
            <a:off x="5157897" y="1330536"/>
            <a:ext cx="1905000" cy="291529"/>
          </a:xfrm>
          <a:prstGeom prst="rect">
            <a:avLst/>
          </a:prstGeom>
          <a:solidFill>
            <a:schemeClr val="bg1"/>
          </a:solidFill>
        </p:spPr>
        <p:txBody>
          <a:bodyPr wrap="square" lIns="0" tIns="0" rIns="0" bIns="0" rtlCol="0">
            <a:noAutofit/>
          </a:bodyPr>
          <a:lstStyle/>
          <a:p>
            <a:pPr algn="ctr"/>
            <a:r>
              <a:rPr lang="en-US" sz="2000" b="1" dirty="0">
                <a:solidFill>
                  <a:srgbClr val="029035"/>
                </a:solidFill>
                <a:latin typeface="Helvetica Condensed"/>
                <a:cs typeface="Arial"/>
              </a:rPr>
              <a:t>Vision</a:t>
            </a:r>
          </a:p>
        </p:txBody>
      </p:sp>
      <p:sp>
        <p:nvSpPr>
          <p:cNvPr id="13" name="Slide Number Placeholder 2"/>
          <p:cNvSpPr txBox="1">
            <a:spLocks/>
          </p:cNvSpPr>
          <p:nvPr/>
        </p:nvSpPr>
        <p:spPr>
          <a:xfrm>
            <a:off x="9448801" y="6492875"/>
            <a:ext cx="2743200"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Helvetica Condensed"/>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469543-EFA7-49FE-9FBA-0A7EAC2E5F01}" type="slidenum">
              <a:rPr lang="en-US" smtClean="0"/>
              <a:pPr/>
              <a:t>3</a:t>
            </a:fld>
            <a:endParaRPr lang="en-US" dirty="0"/>
          </a:p>
        </p:txBody>
      </p:sp>
    </p:spTree>
    <p:extLst>
      <p:ext uri="{BB962C8B-B14F-4D97-AF65-F5344CB8AC3E}">
        <p14:creationId xmlns:p14="http://schemas.microsoft.com/office/powerpoint/2010/main" val="147578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935" y="2147280"/>
            <a:ext cx="4481945" cy="2212284"/>
          </a:xfrm>
        </p:spPr>
        <p:txBody>
          <a:bodyPr/>
          <a:lstStyle/>
          <a:p>
            <a:pPr marL="0" indent="0" algn="ctr">
              <a:buNone/>
            </a:pPr>
            <a:r>
              <a:rPr lang="en-US" sz="2400" dirty="0"/>
              <a:t>Each of the 3 sectors lack sufficient funds to address poor housing quality, despite these health/safety hazards preventing them from meeting their goals</a:t>
            </a:r>
          </a:p>
          <a:p>
            <a:endParaRPr lang="en-US" sz="2400" dirty="0"/>
          </a:p>
        </p:txBody>
      </p:sp>
      <p:sp>
        <p:nvSpPr>
          <p:cNvPr id="3" name="Slide Number Placeholder 2"/>
          <p:cNvSpPr>
            <a:spLocks noGrp="1"/>
          </p:cNvSpPr>
          <p:nvPr>
            <p:ph type="sldNum" sz="quarter" idx="12"/>
          </p:nvPr>
        </p:nvSpPr>
        <p:spPr/>
        <p:txBody>
          <a:bodyPr/>
          <a:lstStyle/>
          <a:p>
            <a:fld id="{66469543-EFA7-49FE-9FBA-0A7EAC2E5F01}" type="slidenum">
              <a:rPr lang="en-US" smtClean="0"/>
              <a:pPr/>
              <a:t>4</a:t>
            </a:fld>
            <a:endParaRPr lang="en-US"/>
          </a:p>
        </p:txBody>
      </p:sp>
      <p:sp>
        <p:nvSpPr>
          <p:cNvPr id="4" name="Title 3"/>
          <p:cNvSpPr>
            <a:spLocks noGrp="1"/>
          </p:cNvSpPr>
          <p:nvPr>
            <p:ph type="title"/>
          </p:nvPr>
        </p:nvSpPr>
        <p:spPr/>
        <p:txBody>
          <a:bodyPr/>
          <a:lstStyle/>
          <a:p>
            <a:r>
              <a:rPr lang="en-US" sz="2800" dirty="0"/>
              <a:t>Challenge: Nexus of 3 Sectors, No Focused Funding</a:t>
            </a:r>
          </a:p>
        </p:txBody>
      </p:sp>
      <p:sp>
        <p:nvSpPr>
          <p:cNvPr id="9" name="Freeform 8">
            <a:extLst>
              <a:ext uri="{FF2B5EF4-FFF2-40B4-BE49-F238E27FC236}">
                <a16:creationId xmlns:a16="http://schemas.microsoft.com/office/drawing/2014/main" id="{4A9677EF-39B6-3243-A965-0B88AFCD61D3}"/>
              </a:ext>
            </a:extLst>
          </p:cNvPr>
          <p:cNvSpPr/>
          <p:nvPr/>
        </p:nvSpPr>
        <p:spPr>
          <a:xfrm>
            <a:off x="6568087" y="3470277"/>
            <a:ext cx="1559914" cy="1170963"/>
          </a:xfrm>
          <a:custGeom>
            <a:avLst/>
            <a:gdLst>
              <a:gd name="connsiteX0" fmla="*/ 386772 w 1559914"/>
              <a:gd name="connsiteY0" fmla="*/ 0 h 1170963"/>
              <a:gd name="connsiteX1" fmla="*/ 1536245 w 1559914"/>
              <a:gd name="connsiteY1" fmla="*/ 476127 h 1170963"/>
              <a:gd name="connsiteX2" fmla="*/ 1559914 w 1559914"/>
              <a:gd name="connsiteY2" fmla="*/ 502169 h 1170963"/>
              <a:gd name="connsiteX3" fmla="*/ 1478663 w 1559914"/>
              <a:gd name="connsiteY3" fmla="*/ 591567 h 1170963"/>
              <a:gd name="connsiteX4" fmla="*/ 1180539 w 1559914"/>
              <a:gd name="connsiteY4" fmla="*/ 1142196 h 1170963"/>
              <a:gd name="connsiteX5" fmla="*/ 1173142 w 1559914"/>
              <a:gd name="connsiteY5" fmla="*/ 1170963 h 1170963"/>
              <a:gd name="connsiteX6" fmla="*/ 1076509 w 1559914"/>
              <a:gd name="connsiteY6" fmla="*/ 1146116 h 1170963"/>
              <a:gd name="connsiteX7" fmla="*/ 7397 w 1559914"/>
              <a:gd name="connsiteY7" fmla="*/ 77004 h 1170963"/>
              <a:gd name="connsiteX8" fmla="*/ 0 w 1559914"/>
              <a:gd name="connsiteY8" fmla="*/ 48237 h 1170963"/>
              <a:gd name="connsiteX9" fmla="*/ 59157 w 1559914"/>
              <a:gd name="connsiteY9" fmla="*/ 33026 h 1170963"/>
              <a:gd name="connsiteX10" fmla="*/ 386772 w 1559914"/>
              <a:gd name="connsiteY10" fmla="*/ 0 h 117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9914" h="1170963">
                <a:moveTo>
                  <a:pt x="386772" y="0"/>
                </a:moveTo>
                <a:cubicBezTo>
                  <a:pt x="835669" y="0"/>
                  <a:pt x="1242069" y="181952"/>
                  <a:pt x="1536245" y="476127"/>
                </a:cubicBezTo>
                <a:lnTo>
                  <a:pt x="1559914" y="502169"/>
                </a:lnTo>
                <a:lnTo>
                  <a:pt x="1478663" y="591567"/>
                </a:lnTo>
                <a:cubicBezTo>
                  <a:pt x="1346148" y="752139"/>
                  <a:pt x="1243868" y="938587"/>
                  <a:pt x="1180539" y="1142196"/>
                </a:cubicBezTo>
                <a:lnTo>
                  <a:pt x="1173142" y="1170963"/>
                </a:lnTo>
                <a:lnTo>
                  <a:pt x="1076509" y="1146116"/>
                </a:lnTo>
                <a:cubicBezTo>
                  <a:pt x="567486" y="987794"/>
                  <a:pt x="165719" y="586027"/>
                  <a:pt x="7397" y="77004"/>
                </a:cubicBezTo>
                <a:lnTo>
                  <a:pt x="0" y="48237"/>
                </a:lnTo>
                <a:lnTo>
                  <a:pt x="59157" y="33026"/>
                </a:lnTo>
                <a:cubicBezTo>
                  <a:pt x="164979" y="11372"/>
                  <a:pt x="274548" y="0"/>
                  <a:pt x="386772" y="0"/>
                </a:cubicBezTo>
                <a:close/>
              </a:path>
            </a:pathLst>
          </a:custGeom>
          <a:solidFill>
            <a:srgbClr val="969696"/>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5" tIns="839893" rIns="306155" bIns="623147" numCol="1" spcCol="1270" anchor="ctr" anchorCtr="0">
            <a:noAutofit/>
          </a:bodyPr>
          <a:lstStyle/>
          <a:p>
            <a:pPr marL="0" lvl="0" indent="0" algn="ctr" defTabSz="2844800">
              <a:lnSpc>
                <a:spcPct val="90000"/>
              </a:lnSpc>
              <a:spcBef>
                <a:spcPct val="0"/>
              </a:spcBef>
              <a:spcAft>
                <a:spcPct val="35000"/>
              </a:spcAft>
              <a:buNone/>
            </a:pPr>
            <a:endParaRPr lang="en-US" sz="6400" kern="1200"/>
          </a:p>
        </p:txBody>
      </p:sp>
      <p:sp>
        <p:nvSpPr>
          <p:cNvPr id="10" name="Freeform 9">
            <a:extLst>
              <a:ext uri="{FF2B5EF4-FFF2-40B4-BE49-F238E27FC236}">
                <a16:creationId xmlns:a16="http://schemas.microsoft.com/office/drawing/2014/main" id="{8C754E44-5A82-9B43-9590-223BAAC2EC32}"/>
              </a:ext>
            </a:extLst>
          </p:cNvPr>
          <p:cNvSpPr/>
          <p:nvPr/>
        </p:nvSpPr>
        <p:spPr>
          <a:xfrm>
            <a:off x="8128001" y="3470277"/>
            <a:ext cx="1559912" cy="1170963"/>
          </a:xfrm>
          <a:custGeom>
            <a:avLst/>
            <a:gdLst>
              <a:gd name="connsiteX0" fmla="*/ 1173141 w 1559912"/>
              <a:gd name="connsiteY0" fmla="*/ 0 h 1170963"/>
              <a:gd name="connsiteX1" fmla="*/ 1500756 w 1559912"/>
              <a:gd name="connsiteY1" fmla="*/ 33026 h 1170963"/>
              <a:gd name="connsiteX2" fmla="*/ 1559912 w 1559912"/>
              <a:gd name="connsiteY2" fmla="*/ 48237 h 1170963"/>
              <a:gd name="connsiteX3" fmla="*/ 1552515 w 1559912"/>
              <a:gd name="connsiteY3" fmla="*/ 77004 h 1170963"/>
              <a:gd name="connsiteX4" fmla="*/ 483403 w 1559912"/>
              <a:gd name="connsiteY4" fmla="*/ 1146116 h 1170963"/>
              <a:gd name="connsiteX5" fmla="*/ 386771 w 1559912"/>
              <a:gd name="connsiteY5" fmla="*/ 1170963 h 1170963"/>
              <a:gd name="connsiteX6" fmla="*/ 379374 w 1559912"/>
              <a:gd name="connsiteY6" fmla="*/ 1142196 h 1170963"/>
              <a:gd name="connsiteX7" fmla="*/ 81250 w 1559912"/>
              <a:gd name="connsiteY7" fmla="*/ 591567 h 1170963"/>
              <a:gd name="connsiteX8" fmla="*/ 0 w 1559912"/>
              <a:gd name="connsiteY8" fmla="*/ 502169 h 1170963"/>
              <a:gd name="connsiteX9" fmla="*/ 23668 w 1559912"/>
              <a:gd name="connsiteY9" fmla="*/ 476127 h 1170963"/>
              <a:gd name="connsiteX10" fmla="*/ 1173141 w 1559912"/>
              <a:gd name="connsiteY10" fmla="*/ 0 h 117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9912" h="1170963">
                <a:moveTo>
                  <a:pt x="1173141" y="0"/>
                </a:moveTo>
                <a:cubicBezTo>
                  <a:pt x="1285365" y="0"/>
                  <a:pt x="1394934" y="11372"/>
                  <a:pt x="1500756" y="33026"/>
                </a:cubicBezTo>
                <a:lnTo>
                  <a:pt x="1559912" y="48237"/>
                </a:lnTo>
                <a:lnTo>
                  <a:pt x="1552515" y="77004"/>
                </a:lnTo>
                <a:cubicBezTo>
                  <a:pt x="1394193" y="586027"/>
                  <a:pt x="992426" y="987794"/>
                  <a:pt x="483403" y="1146116"/>
                </a:cubicBezTo>
                <a:lnTo>
                  <a:pt x="386771" y="1170963"/>
                </a:lnTo>
                <a:lnTo>
                  <a:pt x="379374" y="1142196"/>
                </a:lnTo>
                <a:cubicBezTo>
                  <a:pt x="316045" y="938587"/>
                  <a:pt x="213765" y="752139"/>
                  <a:pt x="81250" y="591567"/>
                </a:cubicBezTo>
                <a:lnTo>
                  <a:pt x="0" y="502169"/>
                </a:lnTo>
                <a:lnTo>
                  <a:pt x="23668" y="476127"/>
                </a:lnTo>
                <a:cubicBezTo>
                  <a:pt x="317844" y="181952"/>
                  <a:pt x="724244" y="0"/>
                  <a:pt x="1173141" y="0"/>
                </a:cubicBezTo>
                <a:close/>
              </a:path>
            </a:pathLst>
          </a:custGeom>
          <a:solidFill>
            <a:srgbClr val="969696"/>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5" tIns="839893" rIns="306155" bIns="623147" numCol="1" spcCol="1270" anchor="ctr" anchorCtr="0">
            <a:noAutofit/>
          </a:bodyPr>
          <a:lstStyle/>
          <a:p>
            <a:pPr marL="0" lvl="0" indent="0" algn="ctr" defTabSz="2844800">
              <a:lnSpc>
                <a:spcPct val="90000"/>
              </a:lnSpc>
              <a:spcBef>
                <a:spcPct val="0"/>
              </a:spcBef>
              <a:spcAft>
                <a:spcPct val="35000"/>
              </a:spcAft>
              <a:buNone/>
            </a:pPr>
            <a:endParaRPr lang="en-US" sz="6400" kern="1200"/>
          </a:p>
        </p:txBody>
      </p:sp>
      <p:sp>
        <p:nvSpPr>
          <p:cNvPr id="11" name="Freeform 10">
            <a:extLst>
              <a:ext uri="{FF2B5EF4-FFF2-40B4-BE49-F238E27FC236}">
                <a16:creationId xmlns:a16="http://schemas.microsoft.com/office/drawing/2014/main" id="{BA5153E9-E70C-174B-9739-ABFD9FF24510}"/>
              </a:ext>
            </a:extLst>
          </p:cNvPr>
          <p:cNvSpPr/>
          <p:nvPr/>
        </p:nvSpPr>
        <p:spPr>
          <a:xfrm>
            <a:off x="7675543" y="4641239"/>
            <a:ext cx="904917" cy="1578068"/>
          </a:xfrm>
          <a:custGeom>
            <a:avLst/>
            <a:gdLst>
              <a:gd name="connsiteX0" fmla="*/ 839230 w 904917"/>
              <a:gd name="connsiteY0" fmla="*/ 0 h 1578068"/>
              <a:gd name="connsiteX1" fmla="*/ 871891 w 904917"/>
              <a:gd name="connsiteY1" fmla="*/ 127022 h 1578068"/>
              <a:gd name="connsiteX2" fmla="*/ 904917 w 904917"/>
              <a:gd name="connsiteY2" fmla="*/ 454637 h 1578068"/>
              <a:gd name="connsiteX3" fmla="*/ 533709 w 904917"/>
              <a:gd name="connsiteY3" fmla="*/ 1488670 h 1578068"/>
              <a:gd name="connsiteX4" fmla="*/ 452459 w 904917"/>
              <a:gd name="connsiteY4" fmla="*/ 1578068 h 1578068"/>
              <a:gd name="connsiteX5" fmla="*/ 371208 w 904917"/>
              <a:gd name="connsiteY5" fmla="*/ 1488670 h 1578068"/>
              <a:gd name="connsiteX6" fmla="*/ 0 w 904917"/>
              <a:gd name="connsiteY6" fmla="*/ 454637 h 1578068"/>
              <a:gd name="connsiteX7" fmla="*/ 33026 w 904917"/>
              <a:gd name="connsiteY7" fmla="*/ 127022 h 1578068"/>
              <a:gd name="connsiteX8" fmla="*/ 65687 w 904917"/>
              <a:gd name="connsiteY8" fmla="*/ 0 h 1578068"/>
              <a:gd name="connsiteX9" fmla="*/ 124843 w 904917"/>
              <a:gd name="connsiteY9" fmla="*/ 15211 h 1578068"/>
              <a:gd name="connsiteX10" fmla="*/ 452458 w 904917"/>
              <a:gd name="connsiteY10" fmla="*/ 48237 h 1578068"/>
              <a:gd name="connsiteX11" fmla="*/ 780073 w 904917"/>
              <a:gd name="connsiteY11" fmla="*/ 15211 h 1578068"/>
              <a:gd name="connsiteX12" fmla="*/ 839230 w 904917"/>
              <a:gd name="connsiteY12" fmla="*/ 0 h 157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4917" h="1578068">
                <a:moveTo>
                  <a:pt x="839230" y="0"/>
                </a:moveTo>
                <a:lnTo>
                  <a:pt x="871891" y="127022"/>
                </a:lnTo>
                <a:cubicBezTo>
                  <a:pt x="893545" y="232845"/>
                  <a:pt x="904917" y="342413"/>
                  <a:pt x="904917" y="454637"/>
                </a:cubicBezTo>
                <a:cubicBezTo>
                  <a:pt x="904917" y="847422"/>
                  <a:pt x="765611" y="1207670"/>
                  <a:pt x="533709" y="1488670"/>
                </a:cubicBezTo>
                <a:lnTo>
                  <a:pt x="452459" y="1578068"/>
                </a:lnTo>
                <a:lnTo>
                  <a:pt x="371208" y="1488670"/>
                </a:lnTo>
                <a:cubicBezTo>
                  <a:pt x="139307" y="1207670"/>
                  <a:pt x="0" y="847422"/>
                  <a:pt x="0" y="454637"/>
                </a:cubicBezTo>
                <a:cubicBezTo>
                  <a:pt x="0" y="342413"/>
                  <a:pt x="11372" y="232845"/>
                  <a:pt x="33026" y="127022"/>
                </a:cubicBezTo>
                <a:lnTo>
                  <a:pt x="65687" y="0"/>
                </a:lnTo>
                <a:lnTo>
                  <a:pt x="124843" y="15211"/>
                </a:lnTo>
                <a:cubicBezTo>
                  <a:pt x="230666" y="36865"/>
                  <a:pt x="340234" y="48237"/>
                  <a:pt x="452458" y="48237"/>
                </a:cubicBezTo>
                <a:cubicBezTo>
                  <a:pt x="564682" y="48237"/>
                  <a:pt x="674251" y="36865"/>
                  <a:pt x="780073" y="15211"/>
                </a:cubicBezTo>
                <a:lnTo>
                  <a:pt x="839230" y="0"/>
                </a:lnTo>
                <a:close/>
              </a:path>
            </a:pathLst>
          </a:custGeom>
          <a:solidFill>
            <a:srgbClr val="969696"/>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5" tIns="839893" rIns="306155" bIns="623147" numCol="1" spcCol="1270" anchor="ctr" anchorCtr="0">
            <a:noAutofit/>
          </a:bodyPr>
          <a:lstStyle/>
          <a:p>
            <a:pPr marL="0" lvl="0" indent="0" algn="ctr" defTabSz="2844800">
              <a:lnSpc>
                <a:spcPct val="90000"/>
              </a:lnSpc>
              <a:spcBef>
                <a:spcPct val="0"/>
              </a:spcBef>
              <a:spcAft>
                <a:spcPct val="35000"/>
              </a:spcAft>
              <a:buNone/>
            </a:pPr>
            <a:endParaRPr lang="en-US" sz="6400" kern="1200"/>
          </a:p>
        </p:txBody>
      </p:sp>
      <p:sp>
        <p:nvSpPr>
          <p:cNvPr id="12" name="Freeform 11">
            <a:extLst>
              <a:ext uri="{FF2B5EF4-FFF2-40B4-BE49-F238E27FC236}">
                <a16:creationId xmlns:a16="http://schemas.microsoft.com/office/drawing/2014/main" id="{C3900859-02CD-3A48-8301-02DE696DEB4E}"/>
              </a:ext>
            </a:extLst>
          </p:cNvPr>
          <p:cNvSpPr/>
          <p:nvPr/>
        </p:nvSpPr>
        <p:spPr>
          <a:xfrm>
            <a:off x="6502400" y="1438277"/>
            <a:ext cx="3251200" cy="2534169"/>
          </a:xfrm>
          <a:custGeom>
            <a:avLst/>
            <a:gdLst>
              <a:gd name="connsiteX0" fmla="*/ 1625600 w 3251200"/>
              <a:gd name="connsiteY0" fmla="*/ 0 h 2534169"/>
              <a:gd name="connsiteX1" fmla="*/ 3251200 w 3251200"/>
              <a:gd name="connsiteY1" fmla="*/ 1625600 h 2534169"/>
              <a:gd name="connsiteX2" fmla="*/ 3218174 w 3251200"/>
              <a:gd name="connsiteY2" fmla="*/ 1953215 h 2534169"/>
              <a:gd name="connsiteX3" fmla="*/ 3185513 w 3251200"/>
              <a:gd name="connsiteY3" fmla="*/ 2080237 h 2534169"/>
              <a:gd name="connsiteX4" fmla="*/ 3126357 w 3251200"/>
              <a:gd name="connsiteY4" fmla="*/ 2065026 h 2534169"/>
              <a:gd name="connsiteX5" fmla="*/ 2798742 w 3251200"/>
              <a:gd name="connsiteY5" fmla="*/ 2032000 h 2534169"/>
              <a:gd name="connsiteX6" fmla="*/ 1649269 w 3251200"/>
              <a:gd name="connsiteY6" fmla="*/ 2508127 h 2534169"/>
              <a:gd name="connsiteX7" fmla="*/ 1625601 w 3251200"/>
              <a:gd name="connsiteY7" fmla="*/ 2534169 h 2534169"/>
              <a:gd name="connsiteX8" fmla="*/ 1601932 w 3251200"/>
              <a:gd name="connsiteY8" fmla="*/ 2508127 h 2534169"/>
              <a:gd name="connsiteX9" fmla="*/ 452459 w 3251200"/>
              <a:gd name="connsiteY9" fmla="*/ 2032000 h 2534169"/>
              <a:gd name="connsiteX10" fmla="*/ 124844 w 3251200"/>
              <a:gd name="connsiteY10" fmla="*/ 2065026 h 2534169"/>
              <a:gd name="connsiteX11" fmla="*/ 65687 w 3251200"/>
              <a:gd name="connsiteY11" fmla="*/ 2080237 h 2534169"/>
              <a:gd name="connsiteX12" fmla="*/ 33026 w 3251200"/>
              <a:gd name="connsiteY12" fmla="*/ 1953215 h 2534169"/>
              <a:gd name="connsiteX13" fmla="*/ 0 w 3251200"/>
              <a:gd name="connsiteY13" fmla="*/ 1625600 h 2534169"/>
              <a:gd name="connsiteX14" fmla="*/ 1625600 w 3251200"/>
              <a:gd name="connsiteY14" fmla="*/ 0 h 253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51200" h="2534169">
                <a:moveTo>
                  <a:pt x="1625600" y="0"/>
                </a:moveTo>
                <a:cubicBezTo>
                  <a:pt x="2523394" y="0"/>
                  <a:pt x="3251200" y="727806"/>
                  <a:pt x="3251200" y="1625600"/>
                </a:cubicBezTo>
                <a:cubicBezTo>
                  <a:pt x="3251200" y="1737824"/>
                  <a:pt x="3239828" y="1847392"/>
                  <a:pt x="3218174" y="1953215"/>
                </a:cubicBezTo>
                <a:lnTo>
                  <a:pt x="3185513" y="2080237"/>
                </a:lnTo>
                <a:lnTo>
                  <a:pt x="3126357" y="2065026"/>
                </a:lnTo>
                <a:cubicBezTo>
                  <a:pt x="3020535" y="2043372"/>
                  <a:pt x="2910966" y="2032000"/>
                  <a:pt x="2798742" y="2032000"/>
                </a:cubicBezTo>
                <a:cubicBezTo>
                  <a:pt x="2349845" y="2032000"/>
                  <a:pt x="1943445" y="2213952"/>
                  <a:pt x="1649269" y="2508127"/>
                </a:cubicBezTo>
                <a:lnTo>
                  <a:pt x="1625601" y="2534169"/>
                </a:lnTo>
                <a:lnTo>
                  <a:pt x="1601932" y="2508127"/>
                </a:lnTo>
                <a:cubicBezTo>
                  <a:pt x="1307756" y="2213952"/>
                  <a:pt x="901356" y="2032000"/>
                  <a:pt x="452459" y="2032000"/>
                </a:cubicBezTo>
                <a:cubicBezTo>
                  <a:pt x="340235" y="2032000"/>
                  <a:pt x="230666" y="2043372"/>
                  <a:pt x="124844" y="2065026"/>
                </a:cubicBezTo>
                <a:lnTo>
                  <a:pt x="65687" y="2080237"/>
                </a:lnTo>
                <a:lnTo>
                  <a:pt x="33026" y="1953215"/>
                </a:lnTo>
                <a:cubicBezTo>
                  <a:pt x="11372" y="1847392"/>
                  <a:pt x="0" y="1737824"/>
                  <a:pt x="0" y="1625600"/>
                </a:cubicBezTo>
                <a:cubicBezTo>
                  <a:pt x="0" y="727806"/>
                  <a:pt x="727806" y="0"/>
                  <a:pt x="1625600" y="0"/>
                </a:cubicBezTo>
                <a:close/>
              </a:path>
            </a:pathLst>
          </a:custGeom>
          <a:solidFill>
            <a:srgbClr val="EAAA00"/>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5" tIns="839893" rIns="306155" bIns="623147" numCol="1" spcCol="1270" anchor="ctr" anchorCtr="0">
            <a:noAutofit/>
          </a:bodyPr>
          <a:lstStyle/>
          <a:p>
            <a:pPr marL="0" lvl="0" indent="0" algn="ctr" defTabSz="2844800">
              <a:lnSpc>
                <a:spcPct val="90000"/>
              </a:lnSpc>
              <a:spcBef>
                <a:spcPct val="0"/>
              </a:spcBef>
              <a:spcAft>
                <a:spcPct val="35000"/>
              </a:spcAft>
              <a:buNone/>
            </a:pPr>
            <a:endParaRPr lang="en-US" sz="6400" kern="1200">
              <a:solidFill>
                <a:srgbClr val="029035"/>
              </a:solidFill>
            </a:endParaRPr>
          </a:p>
        </p:txBody>
      </p:sp>
      <p:sp>
        <p:nvSpPr>
          <p:cNvPr id="13" name="Freeform 12">
            <a:extLst>
              <a:ext uri="{FF2B5EF4-FFF2-40B4-BE49-F238E27FC236}">
                <a16:creationId xmlns:a16="http://schemas.microsoft.com/office/drawing/2014/main" id="{D02DDAB7-9659-CD40-B622-456508108B35}"/>
              </a:ext>
            </a:extLst>
          </p:cNvPr>
          <p:cNvSpPr/>
          <p:nvPr/>
        </p:nvSpPr>
        <p:spPr>
          <a:xfrm>
            <a:off x="8128002" y="3518514"/>
            <a:ext cx="2798741" cy="3202963"/>
          </a:xfrm>
          <a:custGeom>
            <a:avLst/>
            <a:gdLst>
              <a:gd name="connsiteX0" fmla="*/ 1559912 w 2798741"/>
              <a:gd name="connsiteY0" fmla="*/ 0 h 3202963"/>
              <a:gd name="connsiteX1" fmla="*/ 1656545 w 2798741"/>
              <a:gd name="connsiteY1" fmla="*/ 24847 h 3202963"/>
              <a:gd name="connsiteX2" fmla="*/ 2798741 w 2798741"/>
              <a:gd name="connsiteY2" fmla="*/ 1577363 h 3202963"/>
              <a:gd name="connsiteX3" fmla="*/ 1173141 w 2798741"/>
              <a:gd name="connsiteY3" fmla="*/ 3202963 h 3202963"/>
              <a:gd name="connsiteX4" fmla="*/ 23668 w 2798741"/>
              <a:gd name="connsiteY4" fmla="*/ 2726836 h 3202963"/>
              <a:gd name="connsiteX5" fmla="*/ 0 w 2798741"/>
              <a:gd name="connsiteY5" fmla="*/ 2700794 h 3202963"/>
              <a:gd name="connsiteX6" fmla="*/ 81250 w 2798741"/>
              <a:gd name="connsiteY6" fmla="*/ 2611396 h 3202963"/>
              <a:gd name="connsiteX7" fmla="*/ 452458 w 2798741"/>
              <a:gd name="connsiteY7" fmla="*/ 1577363 h 3202963"/>
              <a:gd name="connsiteX8" fmla="*/ 419432 w 2798741"/>
              <a:gd name="connsiteY8" fmla="*/ 1249748 h 3202963"/>
              <a:gd name="connsiteX9" fmla="*/ 386771 w 2798741"/>
              <a:gd name="connsiteY9" fmla="*/ 1122726 h 3202963"/>
              <a:gd name="connsiteX10" fmla="*/ 483403 w 2798741"/>
              <a:gd name="connsiteY10" fmla="*/ 1097879 h 3202963"/>
              <a:gd name="connsiteX11" fmla="*/ 1552515 w 2798741"/>
              <a:gd name="connsiteY11" fmla="*/ 28767 h 3202963"/>
              <a:gd name="connsiteX12" fmla="*/ 1559912 w 2798741"/>
              <a:gd name="connsiteY12" fmla="*/ 0 h 320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41" h="3202963">
                <a:moveTo>
                  <a:pt x="1559912" y="0"/>
                </a:moveTo>
                <a:lnTo>
                  <a:pt x="1656545" y="24847"/>
                </a:lnTo>
                <a:cubicBezTo>
                  <a:pt x="2318275" y="230667"/>
                  <a:pt x="2798741" y="847906"/>
                  <a:pt x="2798741" y="1577363"/>
                </a:cubicBezTo>
                <a:cubicBezTo>
                  <a:pt x="2798741" y="2475157"/>
                  <a:pt x="2070935" y="3202963"/>
                  <a:pt x="1173141" y="3202963"/>
                </a:cubicBezTo>
                <a:cubicBezTo>
                  <a:pt x="724244" y="3202963"/>
                  <a:pt x="317844" y="3021012"/>
                  <a:pt x="23668" y="2726836"/>
                </a:cubicBezTo>
                <a:lnTo>
                  <a:pt x="0" y="2700794"/>
                </a:lnTo>
                <a:lnTo>
                  <a:pt x="81250" y="2611396"/>
                </a:lnTo>
                <a:cubicBezTo>
                  <a:pt x="313152" y="2330396"/>
                  <a:pt x="452458" y="1970148"/>
                  <a:pt x="452458" y="1577363"/>
                </a:cubicBezTo>
                <a:cubicBezTo>
                  <a:pt x="452458" y="1465139"/>
                  <a:pt x="441086" y="1355571"/>
                  <a:pt x="419432" y="1249748"/>
                </a:cubicBezTo>
                <a:lnTo>
                  <a:pt x="386771" y="1122726"/>
                </a:lnTo>
                <a:lnTo>
                  <a:pt x="483403" y="1097879"/>
                </a:lnTo>
                <a:cubicBezTo>
                  <a:pt x="992426" y="939557"/>
                  <a:pt x="1394193" y="537790"/>
                  <a:pt x="1552515" y="28767"/>
                </a:cubicBezTo>
                <a:lnTo>
                  <a:pt x="1559912" y="0"/>
                </a:lnTo>
                <a:close/>
              </a:path>
            </a:pathLst>
          </a:custGeom>
          <a:solidFill>
            <a:srgbClr val="147BD1"/>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5" tIns="839893" rIns="306155" bIns="623147" numCol="1" spcCol="1270" anchor="ctr" anchorCtr="0">
            <a:noAutofit/>
          </a:bodyPr>
          <a:lstStyle/>
          <a:p>
            <a:pPr marL="0" lvl="0" indent="0" algn="ctr" defTabSz="2844800">
              <a:lnSpc>
                <a:spcPct val="90000"/>
              </a:lnSpc>
              <a:spcBef>
                <a:spcPct val="0"/>
              </a:spcBef>
              <a:spcAft>
                <a:spcPct val="35000"/>
              </a:spcAft>
              <a:buNone/>
            </a:pPr>
            <a:endParaRPr lang="en-US" sz="6400" kern="1200"/>
          </a:p>
        </p:txBody>
      </p:sp>
      <p:sp>
        <p:nvSpPr>
          <p:cNvPr id="14" name="Freeform 13">
            <a:extLst>
              <a:ext uri="{FF2B5EF4-FFF2-40B4-BE49-F238E27FC236}">
                <a16:creationId xmlns:a16="http://schemas.microsoft.com/office/drawing/2014/main" id="{5DDD0ED8-4DD9-4443-BCD3-B879CD1161FD}"/>
              </a:ext>
            </a:extLst>
          </p:cNvPr>
          <p:cNvSpPr/>
          <p:nvPr/>
        </p:nvSpPr>
        <p:spPr>
          <a:xfrm>
            <a:off x="5329259" y="3518514"/>
            <a:ext cx="2798742" cy="3202963"/>
          </a:xfrm>
          <a:custGeom>
            <a:avLst/>
            <a:gdLst>
              <a:gd name="connsiteX0" fmla="*/ 1238828 w 2798742"/>
              <a:gd name="connsiteY0" fmla="*/ 0 h 3202963"/>
              <a:gd name="connsiteX1" fmla="*/ 1246225 w 2798742"/>
              <a:gd name="connsiteY1" fmla="*/ 28767 h 3202963"/>
              <a:gd name="connsiteX2" fmla="*/ 2315337 w 2798742"/>
              <a:gd name="connsiteY2" fmla="*/ 1097879 h 3202963"/>
              <a:gd name="connsiteX3" fmla="*/ 2411970 w 2798742"/>
              <a:gd name="connsiteY3" fmla="*/ 1122726 h 3202963"/>
              <a:gd name="connsiteX4" fmla="*/ 2379309 w 2798742"/>
              <a:gd name="connsiteY4" fmla="*/ 1249748 h 3202963"/>
              <a:gd name="connsiteX5" fmla="*/ 2346283 w 2798742"/>
              <a:gd name="connsiteY5" fmla="*/ 1577363 h 3202963"/>
              <a:gd name="connsiteX6" fmla="*/ 2717491 w 2798742"/>
              <a:gd name="connsiteY6" fmla="*/ 2611396 h 3202963"/>
              <a:gd name="connsiteX7" fmla="*/ 2798742 w 2798742"/>
              <a:gd name="connsiteY7" fmla="*/ 2700794 h 3202963"/>
              <a:gd name="connsiteX8" fmla="*/ 2775073 w 2798742"/>
              <a:gd name="connsiteY8" fmla="*/ 2726836 h 3202963"/>
              <a:gd name="connsiteX9" fmla="*/ 1625600 w 2798742"/>
              <a:gd name="connsiteY9" fmla="*/ 3202963 h 3202963"/>
              <a:gd name="connsiteX10" fmla="*/ 0 w 2798742"/>
              <a:gd name="connsiteY10" fmla="*/ 1577363 h 3202963"/>
              <a:gd name="connsiteX11" fmla="*/ 1142196 w 2798742"/>
              <a:gd name="connsiteY11" fmla="*/ 24847 h 3202963"/>
              <a:gd name="connsiteX12" fmla="*/ 1238828 w 2798742"/>
              <a:gd name="connsiteY12" fmla="*/ 0 h 320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8742" h="3202963">
                <a:moveTo>
                  <a:pt x="1238828" y="0"/>
                </a:moveTo>
                <a:lnTo>
                  <a:pt x="1246225" y="28767"/>
                </a:lnTo>
                <a:cubicBezTo>
                  <a:pt x="1404547" y="537790"/>
                  <a:pt x="1806314" y="939557"/>
                  <a:pt x="2315337" y="1097879"/>
                </a:cubicBezTo>
                <a:lnTo>
                  <a:pt x="2411970" y="1122726"/>
                </a:lnTo>
                <a:lnTo>
                  <a:pt x="2379309" y="1249748"/>
                </a:lnTo>
                <a:cubicBezTo>
                  <a:pt x="2357655" y="1355571"/>
                  <a:pt x="2346283" y="1465139"/>
                  <a:pt x="2346283" y="1577363"/>
                </a:cubicBezTo>
                <a:cubicBezTo>
                  <a:pt x="2346283" y="1970148"/>
                  <a:pt x="2485590" y="2330396"/>
                  <a:pt x="2717491" y="2611396"/>
                </a:cubicBezTo>
                <a:lnTo>
                  <a:pt x="2798742" y="2700794"/>
                </a:lnTo>
                <a:lnTo>
                  <a:pt x="2775073" y="2726836"/>
                </a:lnTo>
                <a:cubicBezTo>
                  <a:pt x="2480897" y="3021012"/>
                  <a:pt x="2074497" y="3202963"/>
                  <a:pt x="1625600" y="3202963"/>
                </a:cubicBezTo>
                <a:cubicBezTo>
                  <a:pt x="727806" y="3202963"/>
                  <a:pt x="0" y="2475157"/>
                  <a:pt x="0" y="1577363"/>
                </a:cubicBezTo>
                <a:cubicBezTo>
                  <a:pt x="0" y="847906"/>
                  <a:pt x="480466" y="230667"/>
                  <a:pt x="1142196" y="24847"/>
                </a:cubicBezTo>
                <a:lnTo>
                  <a:pt x="1238828" y="0"/>
                </a:lnTo>
                <a:close/>
              </a:path>
            </a:pathLst>
          </a:custGeom>
          <a:solidFill>
            <a:srgbClr val="029035"/>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5" tIns="839893" rIns="306155" bIns="623147" numCol="1" spcCol="1270" anchor="ctr" anchorCtr="0">
            <a:noAutofit/>
          </a:bodyPr>
          <a:lstStyle/>
          <a:p>
            <a:pPr marL="0" lvl="0" indent="0" algn="ctr" defTabSz="2844800">
              <a:lnSpc>
                <a:spcPct val="90000"/>
              </a:lnSpc>
              <a:spcBef>
                <a:spcPct val="0"/>
              </a:spcBef>
              <a:spcAft>
                <a:spcPct val="35000"/>
              </a:spcAft>
              <a:buNone/>
            </a:pPr>
            <a:endParaRPr lang="en-US" sz="6400" kern="1200"/>
          </a:p>
        </p:txBody>
      </p:sp>
      <p:sp>
        <p:nvSpPr>
          <p:cNvPr id="15" name="Freeform 14">
            <a:extLst>
              <a:ext uri="{FF2B5EF4-FFF2-40B4-BE49-F238E27FC236}">
                <a16:creationId xmlns:a16="http://schemas.microsoft.com/office/drawing/2014/main" id="{8DFA2A3F-C23B-6643-A809-E7E099230D50}"/>
              </a:ext>
            </a:extLst>
          </p:cNvPr>
          <p:cNvSpPr/>
          <p:nvPr/>
        </p:nvSpPr>
        <p:spPr>
          <a:xfrm>
            <a:off x="7204065" y="3430075"/>
            <a:ext cx="1784136" cy="1653794"/>
          </a:xfrm>
          <a:custGeom>
            <a:avLst/>
            <a:gdLst>
              <a:gd name="connsiteX0" fmla="*/ 386772 w 773543"/>
              <a:gd name="connsiteY0" fmla="*/ 0 h 717031"/>
              <a:gd name="connsiteX1" fmla="*/ 468022 w 773543"/>
              <a:gd name="connsiteY1" fmla="*/ 89398 h 717031"/>
              <a:gd name="connsiteX2" fmla="*/ 766146 w 773543"/>
              <a:gd name="connsiteY2" fmla="*/ 640027 h 717031"/>
              <a:gd name="connsiteX3" fmla="*/ 773543 w 773543"/>
              <a:gd name="connsiteY3" fmla="*/ 668794 h 717031"/>
              <a:gd name="connsiteX4" fmla="*/ 714386 w 773543"/>
              <a:gd name="connsiteY4" fmla="*/ 684005 h 717031"/>
              <a:gd name="connsiteX5" fmla="*/ 386771 w 773543"/>
              <a:gd name="connsiteY5" fmla="*/ 717031 h 717031"/>
              <a:gd name="connsiteX6" fmla="*/ 59156 w 773543"/>
              <a:gd name="connsiteY6" fmla="*/ 684005 h 717031"/>
              <a:gd name="connsiteX7" fmla="*/ 0 w 773543"/>
              <a:gd name="connsiteY7" fmla="*/ 668794 h 717031"/>
              <a:gd name="connsiteX8" fmla="*/ 7397 w 773543"/>
              <a:gd name="connsiteY8" fmla="*/ 640027 h 717031"/>
              <a:gd name="connsiteX9" fmla="*/ 305521 w 773543"/>
              <a:gd name="connsiteY9" fmla="*/ 89398 h 717031"/>
              <a:gd name="connsiteX10" fmla="*/ 386772 w 773543"/>
              <a:gd name="connsiteY10" fmla="*/ 0 h 71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543" h="717031">
                <a:moveTo>
                  <a:pt x="386772" y="0"/>
                </a:moveTo>
                <a:lnTo>
                  <a:pt x="468022" y="89398"/>
                </a:lnTo>
                <a:cubicBezTo>
                  <a:pt x="600537" y="249970"/>
                  <a:pt x="702817" y="436418"/>
                  <a:pt x="766146" y="640027"/>
                </a:cubicBezTo>
                <a:lnTo>
                  <a:pt x="773543" y="668794"/>
                </a:lnTo>
                <a:lnTo>
                  <a:pt x="714386" y="684005"/>
                </a:lnTo>
                <a:cubicBezTo>
                  <a:pt x="608564" y="705659"/>
                  <a:pt x="498995" y="717031"/>
                  <a:pt x="386771" y="717031"/>
                </a:cubicBezTo>
                <a:cubicBezTo>
                  <a:pt x="274547" y="717031"/>
                  <a:pt x="164979" y="705659"/>
                  <a:pt x="59156" y="684005"/>
                </a:cubicBezTo>
                <a:lnTo>
                  <a:pt x="0" y="668794"/>
                </a:lnTo>
                <a:lnTo>
                  <a:pt x="7397" y="640027"/>
                </a:lnTo>
                <a:cubicBezTo>
                  <a:pt x="70726" y="436418"/>
                  <a:pt x="173006" y="249970"/>
                  <a:pt x="305521" y="89398"/>
                </a:cubicBezTo>
                <a:lnTo>
                  <a:pt x="386772" y="0"/>
                </a:lnTo>
                <a:close/>
              </a:path>
            </a:pathLst>
          </a:custGeom>
          <a:solidFill>
            <a:srgbClr val="5E616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994325" tIns="839893" rIns="306155" bIns="623147" numCol="1" spcCol="1270" anchor="ctr" anchorCtr="0">
            <a:noAutofit/>
          </a:bodyPr>
          <a:lstStyle/>
          <a:p>
            <a:pPr marL="0" lvl="0" indent="0" algn="ctr" defTabSz="2844800">
              <a:lnSpc>
                <a:spcPct val="90000"/>
              </a:lnSpc>
              <a:spcBef>
                <a:spcPct val="0"/>
              </a:spcBef>
              <a:spcAft>
                <a:spcPct val="35000"/>
              </a:spcAft>
              <a:buNone/>
            </a:pPr>
            <a:endParaRPr lang="en-US" sz="6400" kern="1200">
              <a:solidFill>
                <a:schemeClr val="bg1"/>
              </a:solidFill>
            </a:endParaRPr>
          </a:p>
        </p:txBody>
      </p:sp>
      <p:sp>
        <p:nvSpPr>
          <p:cNvPr id="16" name="TextBox 15">
            <a:extLst>
              <a:ext uri="{FF2B5EF4-FFF2-40B4-BE49-F238E27FC236}">
                <a16:creationId xmlns:a16="http://schemas.microsoft.com/office/drawing/2014/main" id="{39DC38D8-DBDA-C541-A81D-AB636A8241BF}"/>
              </a:ext>
            </a:extLst>
          </p:cNvPr>
          <p:cNvSpPr txBox="1"/>
          <p:nvPr/>
        </p:nvSpPr>
        <p:spPr>
          <a:xfrm>
            <a:off x="7164457" y="2006399"/>
            <a:ext cx="1900719" cy="328773"/>
          </a:xfrm>
          <a:prstGeom prst="rect">
            <a:avLst/>
          </a:prstGeom>
          <a:noFill/>
        </p:spPr>
        <p:txBody>
          <a:bodyPr wrap="square" lIns="0" tIns="0" rIns="0" bIns="0" rtlCol="0">
            <a:noAutofit/>
          </a:bodyPr>
          <a:lstStyle/>
          <a:p>
            <a:pPr algn="ctr"/>
            <a:r>
              <a:rPr lang="en-US" sz="1600" b="1" u="sng" dirty="0">
                <a:latin typeface="Helvetica Condensed"/>
              </a:rPr>
              <a:t>Energy</a:t>
            </a:r>
          </a:p>
        </p:txBody>
      </p:sp>
      <p:sp>
        <p:nvSpPr>
          <p:cNvPr id="17" name="TextBox 16">
            <a:extLst>
              <a:ext uri="{FF2B5EF4-FFF2-40B4-BE49-F238E27FC236}">
                <a16:creationId xmlns:a16="http://schemas.microsoft.com/office/drawing/2014/main" id="{5A14D636-5504-2945-8741-3B9C2BBB760F}"/>
              </a:ext>
            </a:extLst>
          </p:cNvPr>
          <p:cNvSpPr txBox="1"/>
          <p:nvPr/>
        </p:nvSpPr>
        <p:spPr>
          <a:xfrm>
            <a:off x="5551331" y="4439705"/>
            <a:ext cx="1900719" cy="328773"/>
          </a:xfrm>
          <a:prstGeom prst="rect">
            <a:avLst/>
          </a:prstGeom>
          <a:noFill/>
        </p:spPr>
        <p:txBody>
          <a:bodyPr wrap="square" lIns="0" tIns="0" rIns="0" bIns="0" rtlCol="0">
            <a:noAutofit/>
          </a:bodyPr>
          <a:lstStyle/>
          <a:p>
            <a:pPr algn="ctr"/>
            <a:r>
              <a:rPr lang="en-US" sz="1600" b="1" u="sng" dirty="0">
                <a:latin typeface="Helvetica Condensed"/>
              </a:rPr>
              <a:t>Health</a:t>
            </a:r>
          </a:p>
        </p:txBody>
      </p:sp>
      <p:sp>
        <p:nvSpPr>
          <p:cNvPr id="18" name="TextBox 17">
            <a:extLst>
              <a:ext uri="{FF2B5EF4-FFF2-40B4-BE49-F238E27FC236}">
                <a16:creationId xmlns:a16="http://schemas.microsoft.com/office/drawing/2014/main" id="{713423B4-47DF-3943-8615-8C57C9843D23}"/>
              </a:ext>
            </a:extLst>
          </p:cNvPr>
          <p:cNvSpPr txBox="1"/>
          <p:nvPr/>
        </p:nvSpPr>
        <p:spPr>
          <a:xfrm>
            <a:off x="8899702" y="4439705"/>
            <a:ext cx="1900719" cy="328773"/>
          </a:xfrm>
          <a:prstGeom prst="rect">
            <a:avLst/>
          </a:prstGeom>
          <a:noFill/>
        </p:spPr>
        <p:txBody>
          <a:bodyPr wrap="square" lIns="0" tIns="0" rIns="0" bIns="0" rtlCol="0">
            <a:noAutofit/>
          </a:bodyPr>
          <a:lstStyle/>
          <a:p>
            <a:pPr algn="ctr"/>
            <a:r>
              <a:rPr lang="en-US" sz="1600" b="1" u="sng" dirty="0">
                <a:latin typeface="Helvetica Condensed"/>
              </a:rPr>
              <a:t>Housing</a:t>
            </a:r>
          </a:p>
        </p:txBody>
      </p:sp>
      <p:sp>
        <p:nvSpPr>
          <p:cNvPr id="19" name="TextBox 18">
            <a:extLst>
              <a:ext uri="{FF2B5EF4-FFF2-40B4-BE49-F238E27FC236}">
                <a16:creationId xmlns:a16="http://schemas.microsoft.com/office/drawing/2014/main" id="{533C3F52-AF42-1042-BCC4-E88372C818CB}"/>
              </a:ext>
            </a:extLst>
          </p:cNvPr>
          <p:cNvSpPr txBox="1"/>
          <p:nvPr/>
        </p:nvSpPr>
        <p:spPr>
          <a:xfrm>
            <a:off x="6992811" y="2370208"/>
            <a:ext cx="2244010" cy="914763"/>
          </a:xfrm>
          <a:prstGeom prst="rect">
            <a:avLst/>
          </a:prstGeom>
          <a:noFill/>
        </p:spPr>
        <p:txBody>
          <a:bodyPr wrap="square" lIns="0" tIns="0" rIns="0" bIns="0" rtlCol="0">
            <a:noAutofit/>
          </a:bodyPr>
          <a:lstStyle/>
          <a:p>
            <a:pPr algn="ctr"/>
            <a:r>
              <a:rPr lang="en-US" sz="1400" dirty="0">
                <a:solidFill>
                  <a:schemeClr val="tx1">
                    <a:lumMod val="50000"/>
                  </a:schemeClr>
                </a:solidFill>
                <a:latin typeface="Helvetica Condensed"/>
              </a:rPr>
              <a:t>Up to 30% of potential EE program customers not able to participate because of housing condition</a:t>
            </a:r>
          </a:p>
        </p:txBody>
      </p:sp>
      <p:sp>
        <p:nvSpPr>
          <p:cNvPr id="20" name="TextBox 19">
            <a:extLst>
              <a:ext uri="{FF2B5EF4-FFF2-40B4-BE49-F238E27FC236}">
                <a16:creationId xmlns:a16="http://schemas.microsoft.com/office/drawing/2014/main" id="{0A26F5EA-99E4-1948-B700-211595F42626}"/>
              </a:ext>
            </a:extLst>
          </p:cNvPr>
          <p:cNvSpPr txBox="1"/>
          <p:nvPr/>
        </p:nvSpPr>
        <p:spPr>
          <a:xfrm>
            <a:off x="7561061" y="4002426"/>
            <a:ext cx="1107510" cy="764775"/>
          </a:xfrm>
          <a:prstGeom prst="rect">
            <a:avLst/>
          </a:prstGeom>
          <a:noFill/>
        </p:spPr>
        <p:txBody>
          <a:bodyPr wrap="square" lIns="0" tIns="0" rIns="0" bIns="0" rtlCol="0">
            <a:noAutofit/>
          </a:bodyPr>
          <a:lstStyle/>
          <a:p>
            <a:pPr algn="ctr"/>
            <a:r>
              <a:rPr lang="en-US" sz="1600" dirty="0">
                <a:solidFill>
                  <a:schemeClr val="bg1"/>
                </a:solidFill>
                <a:latin typeface="Helvetica Condensed"/>
              </a:rPr>
              <a:t>Unfunded Health/</a:t>
            </a:r>
          </a:p>
          <a:p>
            <a:pPr algn="ctr"/>
            <a:r>
              <a:rPr lang="en-US" sz="1600" dirty="0">
                <a:solidFill>
                  <a:schemeClr val="bg1"/>
                </a:solidFill>
                <a:latin typeface="Helvetica Condensed"/>
              </a:rPr>
              <a:t>Safety Hazards</a:t>
            </a:r>
          </a:p>
        </p:txBody>
      </p:sp>
      <p:sp>
        <p:nvSpPr>
          <p:cNvPr id="21" name="TextBox 20">
            <a:extLst>
              <a:ext uri="{FF2B5EF4-FFF2-40B4-BE49-F238E27FC236}">
                <a16:creationId xmlns:a16="http://schemas.microsoft.com/office/drawing/2014/main" id="{3AE060AF-84E6-CF43-BE53-E9540FBA648B}"/>
              </a:ext>
            </a:extLst>
          </p:cNvPr>
          <p:cNvSpPr txBox="1"/>
          <p:nvPr/>
        </p:nvSpPr>
        <p:spPr>
          <a:xfrm>
            <a:off x="9007212" y="4768478"/>
            <a:ext cx="1730847" cy="1494894"/>
          </a:xfrm>
          <a:prstGeom prst="rect">
            <a:avLst/>
          </a:prstGeom>
          <a:noFill/>
        </p:spPr>
        <p:txBody>
          <a:bodyPr wrap="square" lIns="0" tIns="0" rIns="0" bIns="0" rtlCol="0">
            <a:noAutofit/>
          </a:bodyPr>
          <a:lstStyle/>
          <a:p>
            <a:pPr algn="ctr"/>
            <a:r>
              <a:rPr lang="en-US" sz="1400" dirty="0">
                <a:solidFill>
                  <a:schemeClr val="tx1">
                    <a:lumMod val="50000"/>
                  </a:schemeClr>
                </a:solidFill>
                <a:latin typeface="Helvetica Condensed"/>
              </a:rPr>
              <a:t>Funding limitations for affordable units and limited substantive programs for housing rehab</a:t>
            </a:r>
          </a:p>
        </p:txBody>
      </p:sp>
      <p:sp>
        <p:nvSpPr>
          <p:cNvPr id="22" name="TextBox 21">
            <a:extLst>
              <a:ext uri="{FF2B5EF4-FFF2-40B4-BE49-F238E27FC236}">
                <a16:creationId xmlns:a16="http://schemas.microsoft.com/office/drawing/2014/main" id="{24C7EE82-0E5E-A244-AFB5-E96D8F35F803}"/>
              </a:ext>
            </a:extLst>
          </p:cNvPr>
          <p:cNvSpPr txBox="1"/>
          <p:nvPr/>
        </p:nvSpPr>
        <p:spPr>
          <a:xfrm>
            <a:off x="5651655" y="4768478"/>
            <a:ext cx="1700070" cy="1493414"/>
          </a:xfrm>
          <a:prstGeom prst="rect">
            <a:avLst/>
          </a:prstGeom>
          <a:noFill/>
        </p:spPr>
        <p:txBody>
          <a:bodyPr wrap="square" lIns="0" tIns="0" rIns="0" bIns="0" rtlCol="0">
            <a:noAutofit/>
          </a:bodyPr>
          <a:lstStyle/>
          <a:p>
            <a:pPr algn="ctr"/>
            <a:r>
              <a:rPr lang="en-US" sz="1400" dirty="0">
                <a:solidFill>
                  <a:schemeClr val="tx1">
                    <a:lumMod val="50000"/>
                  </a:schemeClr>
                </a:solidFill>
                <a:latin typeface="Helvetica Condensed"/>
              </a:rPr>
              <a:t>Healthcare investment in housing as a social determinant is limited in New Jersey</a:t>
            </a:r>
          </a:p>
        </p:txBody>
      </p:sp>
    </p:spTree>
    <p:extLst>
      <p:ext uri="{BB962C8B-B14F-4D97-AF65-F5344CB8AC3E}">
        <p14:creationId xmlns:p14="http://schemas.microsoft.com/office/powerpoint/2010/main" val="11245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ECA0CECD-2884-4972-9A31-D0731B620971}"/>
              </a:ext>
            </a:extLst>
          </p:cNvPr>
          <p:cNvSpPr>
            <a:spLocks noGrp="1"/>
          </p:cNvSpPr>
          <p:nvPr>
            <p:ph type="title"/>
          </p:nvPr>
        </p:nvSpPr>
        <p:spPr>
          <a:xfrm>
            <a:off x="0" y="363716"/>
            <a:ext cx="9297253" cy="914400"/>
          </a:xfrm>
          <a:prstGeom prst="rect">
            <a:avLst/>
          </a:prstGeom>
          <a:noFill/>
        </p:spPr>
        <p:txBody>
          <a:bodyPr anchor="ctr"/>
          <a:lstStyle/>
          <a:p>
            <a:r>
              <a:rPr lang="en-US" sz="2800" dirty="0"/>
              <a:t>Green and Healthy Homes Initiative</a:t>
            </a:r>
          </a:p>
        </p:txBody>
      </p:sp>
      <p:sp>
        <p:nvSpPr>
          <p:cNvPr id="5" name="Content Placeholder 4"/>
          <p:cNvSpPr>
            <a:spLocks noGrp="1"/>
          </p:cNvSpPr>
          <p:nvPr>
            <p:ph idx="1"/>
          </p:nvPr>
        </p:nvSpPr>
        <p:spPr>
          <a:xfrm>
            <a:off x="838200" y="2105897"/>
            <a:ext cx="7502236" cy="1496286"/>
          </a:xfrm>
        </p:spPr>
        <p:txBody>
          <a:bodyPr/>
          <a:lstStyle/>
          <a:p>
            <a:pPr marL="0" indent="0" algn="ctr">
              <a:buNone/>
            </a:pPr>
            <a:r>
              <a:rPr lang="en-US" sz="2000" dirty="0"/>
              <a:t>The Green &amp; Healthy Homes Initiative (GHHI) is the nation’s largest healthy homes organization, dedicated to addressing the social determinants of health and advancing racial and health equity through the creation of healthy, safe, and energy efficient homes. </a:t>
            </a:r>
          </a:p>
        </p:txBody>
      </p:sp>
      <p:pic>
        <p:nvPicPr>
          <p:cNvPr id="9" name="Picture 2" descr="https://www.greenandhealthyhomes.org/wp-content/uploads/GHHI_National_horizont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3796814"/>
            <a:ext cx="6511636" cy="9534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8911936" y="1737822"/>
            <a:ext cx="2254827" cy="3508385"/>
          </a:xfrm>
          <a:prstGeom prst="rect">
            <a:avLst/>
          </a:prstGeom>
        </p:spPr>
      </p:pic>
      <p:sp>
        <p:nvSpPr>
          <p:cNvPr id="8" name="Slide Number Placeholder 2"/>
          <p:cNvSpPr txBox="1">
            <a:spLocks/>
          </p:cNvSpPr>
          <p:nvPr/>
        </p:nvSpPr>
        <p:spPr>
          <a:xfrm>
            <a:off x="9448801" y="6492875"/>
            <a:ext cx="2743200" cy="365125"/>
          </a:xfrm>
          <a:prstGeom prst="rect">
            <a:avLst/>
          </a:prstGeom>
        </p:spPr>
        <p:txBody>
          <a:bodyPr/>
          <a:lstStyle>
            <a:defPPr>
              <a:defRPr lang="en-US"/>
            </a:defPPr>
            <a:lvl1pPr marL="0" algn="r" defTabSz="914400" rtl="0" eaLnBrk="1" latinLnBrk="0" hangingPunct="1">
              <a:defRPr sz="1200" kern="1200">
                <a:solidFill>
                  <a:schemeClr val="tx1">
                    <a:lumMod val="65000"/>
                    <a:lumOff val="35000"/>
                  </a:schemeClr>
                </a:solidFill>
                <a:latin typeface="Helvetica Condensed"/>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469543-EFA7-49FE-9FBA-0A7EAC2E5F01}" type="slidenum">
              <a:rPr lang="en-US" smtClean="0"/>
              <a:pPr/>
              <a:t>5</a:t>
            </a:fld>
            <a:endParaRPr lang="en-US" dirty="0"/>
          </a:p>
        </p:txBody>
      </p:sp>
    </p:spTree>
    <p:extLst>
      <p:ext uri="{BB962C8B-B14F-4D97-AF65-F5344CB8AC3E}">
        <p14:creationId xmlns:p14="http://schemas.microsoft.com/office/powerpoint/2010/main" val="982302808"/>
      </p:ext>
    </p:extLst>
  </p:cSld>
  <p:clrMapOvr>
    <a:masterClrMapping/>
  </p:clrMapOvr>
  <p:transition advClick="0" advTm="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6469543-EFA7-49FE-9FBA-0A7EAC2E5F01}" type="slidenum">
              <a:rPr lang="en-US" smtClean="0"/>
              <a:pPr/>
              <a:t>6</a:t>
            </a:fld>
            <a:endParaRPr lang="en-US" dirty="0"/>
          </a:p>
        </p:txBody>
      </p:sp>
      <p:sp>
        <p:nvSpPr>
          <p:cNvPr id="4" name="Title 3"/>
          <p:cNvSpPr>
            <a:spLocks noGrp="1"/>
          </p:cNvSpPr>
          <p:nvPr>
            <p:ph type="title"/>
          </p:nvPr>
        </p:nvSpPr>
        <p:spPr/>
        <p:txBody>
          <a:bodyPr/>
          <a:lstStyle/>
          <a:p>
            <a:r>
              <a:rPr lang="en-US" sz="2800" dirty="0"/>
              <a:t>New Jersey Whole House Program Planning Timeline</a:t>
            </a:r>
          </a:p>
        </p:txBody>
      </p:sp>
      <p:sp>
        <p:nvSpPr>
          <p:cNvPr id="5" name="Rectangle 4">
            <a:extLst>
              <a:ext uri="{FF2B5EF4-FFF2-40B4-BE49-F238E27FC236}">
                <a16:creationId xmlns:a16="http://schemas.microsoft.com/office/drawing/2014/main" id="{67669BAC-A3AF-BD4C-9570-961C9EF4C7C6}"/>
              </a:ext>
            </a:extLst>
          </p:cNvPr>
          <p:cNvSpPr/>
          <p:nvPr/>
        </p:nvSpPr>
        <p:spPr bwMode="auto">
          <a:xfrm>
            <a:off x="0" y="3749257"/>
            <a:ext cx="12192000" cy="2207064"/>
          </a:xfrm>
          <a:prstGeom prst="rect">
            <a:avLst/>
          </a:prstGeom>
          <a:solidFill>
            <a:schemeClr val="bg1">
              <a:lumMod val="85000"/>
            </a:schemeClr>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74C3745-CC4F-8A49-ABC2-EC7ED9A9845E}"/>
              </a:ext>
            </a:extLst>
          </p:cNvPr>
          <p:cNvSpPr/>
          <p:nvPr/>
        </p:nvSpPr>
        <p:spPr bwMode="auto">
          <a:xfrm>
            <a:off x="0" y="1829715"/>
            <a:ext cx="12192000" cy="1919543"/>
          </a:xfrm>
          <a:prstGeom prst="rect">
            <a:avLst/>
          </a:prstGeom>
          <a:solidFill>
            <a:schemeClr val="bg1">
              <a:lumMod val="95000"/>
            </a:schemeClr>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8EEB782-A59E-0D46-A8DD-F5911EC299D5}"/>
              </a:ext>
            </a:extLst>
          </p:cNvPr>
          <p:cNvSpPr txBox="1"/>
          <p:nvPr/>
        </p:nvSpPr>
        <p:spPr>
          <a:xfrm>
            <a:off x="3334492" y="3248258"/>
            <a:ext cx="591015" cy="3219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Helvetica Condensed"/>
                <a:cs typeface="Arial"/>
              </a:rPr>
              <a:t>2021</a:t>
            </a:r>
          </a:p>
        </p:txBody>
      </p:sp>
      <p:sp>
        <p:nvSpPr>
          <p:cNvPr id="8" name="TextBox 7">
            <a:extLst>
              <a:ext uri="{FF2B5EF4-FFF2-40B4-BE49-F238E27FC236}">
                <a16:creationId xmlns:a16="http://schemas.microsoft.com/office/drawing/2014/main" id="{17960B08-3B4F-5740-8202-DDA5EF270059}"/>
              </a:ext>
            </a:extLst>
          </p:cNvPr>
          <p:cNvSpPr txBox="1"/>
          <p:nvPr/>
        </p:nvSpPr>
        <p:spPr>
          <a:xfrm>
            <a:off x="7077077" y="3248258"/>
            <a:ext cx="591015" cy="3219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Helvetica Condensed"/>
                <a:cs typeface="Arial"/>
              </a:rPr>
              <a:t>2022</a:t>
            </a:r>
          </a:p>
        </p:txBody>
      </p:sp>
      <p:cxnSp>
        <p:nvCxnSpPr>
          <p:cNvPr id="9" name="Straight Connector 8">
            <a:extLst>
              <a:ext uri="{FF2B5EF4-FFF2-40B4-BE49-F238E27FC236}">
                <a16:creationId xmlns:a16="http://schemas.microsoft.com/office/drawing/2014/main" id="{602D37FF-89C2-0242-BACA-8CF4BCCA3755}"/>
              </a:ext>
            </a:extLst>
          </p:cNvPr>
          <p:cNvCxnSpPr>
            <a:cxnSpLocks/>
            <a:stCxn id="12" idx="2"/>
          </p:cNvCxnSpPr>
          <p:nvPr/>
        </p:nvCxnSpPr>
        <p:spPr bwMode="auto">
          <a:xfrm>
            <a:off x="2117630" y="3741402"/>
            <a:ext cx="9684174" cy="0"/>
          </a:xfrm>
          <a:prstGeom prst="line">
            <a:avLst/>
          </a:prstGeom>
          <a:solidFill>
            <a:schemeClr val="accent1"/>
          </a:solidFill>
          <a:ln w="349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0" name="Oval 9">
            <a:extLst>
              <a:ext uri="{FF2B5EF4-FFF2-40B4-BE49-F238E27FC236}">
                <a16:creationId xmlns:a16="http://schemas.microsoft.com/office/drawing/2014/main" id="{01EC2F99-B2BF-7C4F-8EA4-FF8577DF0C3E}"/>
              </a:ext>
            </a:extLst>
          </p:cNvPr>
          <p:cNvSpPr/>
          <p:nvPr/>
        </p:nvSpPr>
        <p:spPr bwMode="auto">
          <a:xfrm>
            <a:off x="7255497" y="3618738"/>
            <a:ext cx="234175" cy="245327"/>
          </a:xfrm>
          <a:prstGeom prst="ellipse">
            <a:avLst/>
          </a:prstGeom>
          <a:solidFill>
            <a:srgbClr val="029035"/>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u="none" strike="noStrike" kern="1200" cap="none" spc="0" normalizeH="0" baseline="0" noProof="0">
              <a:ln>
                <a:noFill/>
              </a:ln>
              <a:solidFill>
                <a:srgbClr val="000000"/>
              </a:solidFill>
              <a:effectLst/>
              <a:uLnTx/>
              <a:uFillTx/>
              <a:latin typeface="Arial Nova Cond" panose="020B0506020202020204" pitchFamily="34" charset="0"/>
              <a:cs typeface="Arial" panose="020B0604020202020204" pitchFamily="34" charset="0"/>
            </a:endParaRPr>
          </a:p>
        </p:txBody>
      </p:sp>
      <p:sp>
        <p:nvSpPr>
          <p:cNvPr id="11" name="Isosceles Triangle 15">
            <a:extLst>
              <a:ext uri="{FF2B5EF4-FFF2-40B4-BE49-F238E27FC236}">
                <a16:creationId xmlns:a16="http://schemas.microsoft.com/office/drawing/2014/main" id="{F7006791-9F4F-EF4C-9063-A53E4A96AB07}"/>
              </a:ext>
            </a:extLst>
          </p:cNvPr>
          <p:cNvSpPr/>
          <p:nvPr/>
        </p:nvSpPr>
        <p:spPr bwMode="auto">
          <a:xfrm rot="5400000">
            <a:off x="11818118" y="3613165"/>
            <a:ext cx="223025" cy="256478"/>
          </a:xfrm>
          <a:prstGeom prst="triangle">
            <a:avLst/>
          </a:prstGeom>
          <a:solidFill>
            <a:srgbClr val="029035"/>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u="none" strike="noStrike" kern="1200" cap="none" spc="0" normalizeH="0" baseline="0" noProof="0">
              <a:ln>
                <a:noFill/>
              </a:ln>
              <a:solidFill>
                <a:srgbClr val="000000"/>
              </a:solidFill>
              <a:effectLst/>
              <a:uLnTx/>
              <a:uFillTx/>
              <a:latin typeface="Arial Nova Cond" panose="020B0506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30417B6-D634-514E-A50E-18F20B4149EA}"/>
              </a:ext>
            </a:extLst>
          </p:cNvPr>
          <p:cNvSpPr/>
          <p:nvPr/>
        </p:nvSpPr>
        <p:spPr bwMode="auto">
          <a:xfrm>
            <a:off x="2117630" y="3618738"/>
            <a:ext cx="234175" cy="245327"/>
          </a:xfrm>
          <a:prstGeom prst="ellipse">
            <a:avLst/>
          </a:prstGeom>
          <a:solidFill>
            <a:srgbClr val="029035"/>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u="none" strike="noStrike" kern="1200" cap="none" spc="0" normalizeH="0" baseline="0" noProof="0">
              <a:ln>
                <a:noFill/>
              </a:ln>
              <a:solidFill>
                <a:srgbClr val="000000"/>
              </a:solidFill>
              <a:effectLst/>
              <a:uLnTx/>
              <a:uFillTx/>
              <a:latin typeface="Arial Nova Cond" panose="020B0506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1CEBF69-CB01-AE44-BE94-0373AFF74E88}"/>
              </a:ext>
            </a:extLst>
          </p:cNvPr>
          <p:cNvSpPr txBox="1"/>
          <p:nvPr/>
        </p:nvSpPr>
        <p:spPr>
          <a:xfrm>
            <a:off x="1939210" y="3248258"/>
            <a:ext cx="591015" cy="3219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Helvetica Condensed"/>
                <a:cs typeface="Arial"/>
              </a:rPr>
              <a:t>2020</a:t>
            </a:r>
          </a:p>
        </p:txBody>
      </p:sp>
      <p:sp>
        <p:nvSpPr>
          <p:cNvPr id="14" name="Rectangle: Rounded Corners 9">
            <a:extLst>
              <a:ext uri="{FF2B5EF4-FFF2-40B4-BE49-F238E27FC236}">
                <a16:creationId xmlns:a16="http://schemas.microsoft.com/office/drawing/2014/main" id="{62FC24F2-976C-E246-B72B-56BD7C2D6FB4}"/>
              </a:ext>
            </a:extLst>
          </p:cNvPr>
          <p:cNvSpPr/>
          <p:nvPr/>
        </p:nvSpPr>
        <p:spPr bwMode="auto">
          <a:xfrm>
            <a:off x="3588697" y="4313545"/>
            <a:ext cx="1424976" cy="943989"/>
          </a:xfrm>
          <a:prstGeom prst="roundRect">
            <a:avLst/>
          </a:prstGeom>
          <a:solidFill>
            <a:srgbClr val="EAAA00"/>
          </a:solidFill>
          <a:ln w="9525" cap="flat" cmpd="sng" algn="ctr">
            <a:solidFill>
              <a:schemeClr val="bg1"/>
            </a:solidFill>
            <a:prstDash val="solid"/>
            <a:round/>
            <a:headEnd type="none" w="lg" len="lg"/>
            <a:tailEnd type="none" w="lg" len="lg"/>
          </a:ln>
          <a:effectLst/>
        </p:spPr>
        <p:txBody>
          <a:bodyPr rot="0" spcFirstLastPara="0" vertOverflow="overflow" horzOverflow="overflow" vert="horz" wrap="none" lIns="91440" tIns="9144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Helvetica Condensed"/>
                <a:cs typeface="Arial" panose="020B0604020202020204" pitchFamily="34" charset="0"/>
              </a:rPr>
              <a:t>GHHI awarded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000000"/>
                </a:solidFill>
                <a:latin typeface="Helvetica Condensed"/>
                <a:cs typeface="Arial" panose="020B0604020202020204" pitchFamily="34" charset="0"/>
              </a:rPr>
              <a:t>Pilot Design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Helvetica Condensed"/>
                <a:cs typeface="Arial" panose="020B0604020202020204" pitchFamily="34" charset="0"/>
              </a:rPr>
              <a:t>Contract</a:t>
            </a:r>
          </a:p>
        </p:txBody>
      </p:sp>
      <p:sp>
        <p:nvSpPr>
          <p:cNvPr id="15" name="Oval 14">
            <a:extLst>
              <a:ext uri="{FF2B5EF4-FFF2-40B4-BE49-F238E27FC236}">
                <a16:creationId xmlns:a16="http://schemas.microsoft.com/office/drawing/2014/main" id="{E64CA295-3BA8-C944-96A4-80986716D718}"/>
              </a:ext>
            </a:extLst>
          </p:cNvPr>
          <p:cNvSpPr/>
          <p:nvPr/>
        </p:nvSpPr>
        <p:spPr bwMode="auto">
          <a:xfrm>
            <a:off x="9750555" y="3618738"/>
            <a:ext cx="234175" cy="245327"/>
          </a:xfrm>
          <a:prstGeom prst="ellipse">
            <a:avLst/>
          </a:prstGeom>
          <a:solidFill>
            <a:srgbClr val="029035"/>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u="none" strike="noStrike" kern="1200" cap="none" spc="0" normalizeH="0" baseline="0" noProof="0">
              <a:ln>
                <a:noFill/>
              </a:ln>
              <a:solidFill>
                <a:srgbClr val="000000"/>
              </a:solidFill>
              <a:effectLst/>
              <a:uLnTx/>
              <a:uFillTx/>
              <a:latin typeface="Arial Nova Cond" panose="020B0506020202020204" pitchFamily="34" charset="0"/>
              <a:cs typeface="Arial" panose="020B0604020202020204" pitchFamily="34" charset="0"/>
            </a:endParaRPr>
          </a:p>
        </p:txBody>
      </p:sp>
      <p:sp>
        <p:nvSpPr>
          <p:cNvPr id="16" name="Rectangle: Rounded Corners 9">
            <a:extLst>
              <a:ext uri="{FF2B5EF4-FFF2-40B4-BE49-F238E27FC236}">
                <a16:creationId xmlns:a16="http://schemas.microsoft.com/office/drawing/2014/main" id="{3C5EB91E-9D15-A94E-93CA-845625305E42}"/>
              </a:ext>
            </a:extLst>
          </p:cNvPr>
          <p:cNvSpPr/>
          <p:nvPr/>
        </p:nvSpPr>
        <p:spPr bwMode="auto">
          <a:xfrm>
            <a:off x="6335607" y="4316779"/>
            <a:ext cx="1424976" cy="943989"/>
          </a:xfrm>
          <a:prstGeom prst="roundRect">
            <a:avLst/>
          </a:prstGeom>
          <a:solidFill>
            <a:srgbClr val="EAAA00"/>
          </a:solidFill>
          <a:ln w="9525" cap="flat" cmpd="sng" algn="ctr">
            <a:solidFill>
              <a:schemeClr val="bg1"/>
            </a:solidFill>
            <a:prstDash val="solid"/>
            <a:round/>
            <a:headEnd type="none" w="lg" len="lg"/>
            <a:tailEnd type="none" w="lg" len="lg"/>
          </a:ln>
          <a:effectLst/>
        </p:spPr>
        <p:txBody>
          <a:bodyPr rot="0" spcFirstLastPara="0" vertOverflow="overflow" horzOverflow="overflow" vert="horz" wrap="none" lIns="91440" tIns="91440" rIns="91440" bIns="45720" numCol="1" spcCol="0" rtlCol="0" fromWordArt="0" anchor="ctr" anchorCtr="0" forceAA="0" compatLnSpc="1">
            <a:prstTxWarp prst="textNoShape">
              <a:avLst/>
            </a:prstTxWarp>
            <a:noAutofit/>
          </a:bodyPr>
          <a:lstStyle/>
          <a:p>
            <a:pPr lvl="0" algn="ctr" defTabSz="914400" fontAlgn="base">
              <a:spcBef>
                <a:spcPct val="0"/>
              </a:spcBef>
              <a:spcAft>
                <a:spcPct val="0"/>
              </a:spcAft>
              <a:defRPr/>
            </a:pPr>
            <a:r>
              <a:rPr lang="en-US" sz="1200" b="1" dirty="0">
                <a:solidFill>
                  <a:srgbClr val="000000"/>
                </a:solidFill>
                <a:latin typeface="Helvetica Condensed"/>
                <a:cs typeface="Arial" panose="020B0604020202020204" pitchFamily="34" charset="0"/>
              </a:rPr>
              <a:t>Asset/Gap </a:t>
            </a:r>
          </a:p>
          <a:p>
            <a:pPr lvl="0" algn="ctr" defTabSz="914400" fontAlgn="base">
              <a:spcBef>
                <a:spcPct val="0"/>
              </a:spcBef>
              <a:spcAft>
                <a:spcPct val="0"/>
              </a:spcAft>
              <a:defRPr/>
            </a:pPr>
            <a:r>
              <a:rPr lang="en-US" sz="1200" b="1" dirty="0">
                <a:solidFill>
                  <a:srgbClr val="000000"/>
                </a:solidFill>
                <a:latin typeface="Helvetica Condensed"/>
                <a:cs typeface="Arial" panose="020B0604020202020204" pitchFamily="34" charset="0"/>
              </a:rPr>
              <a:t>Analysis </a:t>
            </a:r>
          </a:p>
          <a:p>
            <a:pPr lvl="0" algn="ctr" defTabSz="914400" fontAlgn="base">
              <a:spcBef>
                <a:spcPct val="0"/>
              </a:spcBef>
              <a:spcAft>
                <a:spcPct val="0"/>
              </a:spcAft>
              <a:defRPr/>
            </a:pPr>
            <a:r>
              <a:rPr lang="en-US" sz="1200" b="1" dirty="0">
                <a:solidFill>
                  <a:srgbClr val="000000"/>
                </a:solidFill>
                <a:latin typeface="Helvetica Condensed"/>
                <a:cs typeface="Arial" panose="020B0604020202020204" pitchFamily="34" charset="0"/>
              </a:rPr>
              <a:t>Completed </a:t>
            </a:r>
          </a:p>
        </p:txBody>
      </p:sp>
      <p:sp>
        <p:nvSpPr>
          <p:cNvPr id="17" name="Rectangle: Rounded Corners 9">
            <a:extLst>
              <a:ext uri="{FF2B5EF4-FFF2-40B4-BE49-F238E27FC236}">
                <a16:creationId xmlns:a16="http://schemas.microsoft.com/office/drawing/2014/main" id="{09421B6B-427F-3445-B3A3-FFB69BE145E4}"/>
              </a:ext>
            </a:extLst>
          </p:cNvPr>
          <p:cNvSpPr/>
          <p:nvPr/>
        </p:nvSpPr>
        <p:spPr bwMode="auto">
          <a:xfrm>
            <a:off x="7939757" y="3308959"/>
            <a:ext cx="1424976" cy="943989"/>
          </a:xfrm>
          <a:prstGeom prst="roundRect">
            <a:avLst/>
          </a:prstGeom>
          <a:solidFill>
            <a:srgbClr val="EAAA00"/>
          </a:solidFill>
          <a:ln w="9525" cap="flat" cmpd="sng" algn="ctr">
            <a:solidFill>
              <a:schemeClr val="bg1"/>
            </a:solidFill>
            <a:prstDash val="solid"/>
            <a:round/>
            <a:headEnd type="none" w="lg" len="lg"/>
            <a:tailEnd type="none" w="lg" len="lg"/>
          </a:ln>
          <a:effectLst/>
        </p:spPr>
        <p:txBody>
          <a:bodyPr rot="0" spcFirstLastPara="0" vertOverflow="overflow" horzOverflow="overflow" vert="horz" wrap="none" lIns="91440" tIns="91440" rIns="91440" bIns="45720" numCol="1" spcCol="0" rtlCol="0" fromWordArt="0" anchor="ctr" anchorCtr="0" forceAA="0" compatLnSpc="1">
            <a:prstTxWarp prst="textNoShape">
              <a:avLst/>
            </a:prstTxWarp>
            <a:noAutofit/>
          </a:bodyPr>
          <a:lstStyle/>
          <a:p>
            <a:pPr lvl="0" algn="ctr" defTabSz="914400" fontAlgn="base">
              <a:spcBef>
                <a:spcPct val="0"/>
              </a:spcBef>
              <a:spcAft>
                <a:spcPct val="0"/>
              </a:spcAft>
              <a:defRPr/>
            </a:pPr>
            <a:r>
              <a:rPr lang="en-US" sz="1200" b="1" dirty="0">
                <a:solidFill>
                  <a:srgbClr val="000000"/>
                </a:solidFill>
                <a:latin typeface="Helvetica Condensed"/>
                <a:cs typeface="Arial" panose="020B0604020202020204" pitchFamily="34" charset="0"/>
              </a:rPr>
              <a:t>Pilot </a:t>
            </a:r>
          </a:p>
          <a:p>
            <a:pPr lvl="0" algn="ctr" defTabSz="914400" fontAlgn="base">
              <a:spcBef>
                <a:spcPct val="0"/>
              </a:spcBef>
              <a:spcAft>
                <a:spcPct val="0"/>
              </a:spcAft>
              <a:defRPr/>
            </a:pPr>
            <a:r>
              <a:rPr lang="en-US" sz="1200" b="1" dirty="0">
                <a:solidFill>
                  <a:srgbClr val="000000"/>
                </a:solidFill>
                <a:latin typeface="Helvetica Condensed"/>
                <a:cs typeface="Arial" panose="020B0604020202020204" pitchFamily="34" charset="0"/>
              </a:rPr>
              <a:t>Implementation </a:t>
            </a:r>
          </a:p>
          <a:p>
            <a:pPr lvl="0" algn="ctr" defTabSz="914400" fontAlgn="base">
              <a:spcBef>
                <a:spcPct val="0"/>
              </a:spcBef>
              <a:spcAft>
                <a:spcPct val="0"/>
              </a:spcAft>
              <a:defRPr/>
            </a:pPr>
            <a:r>
              <a:rPr lang="en-US" sz="1200" b="1" dirty="0">
                <a:solidFill>
                  <a:srgbClr val="000000"/>
                </a:solidFill>
                <a:latin typeface="Helvetica Condensed"/>
                <a:cs typeface="Arial" panose="020B0604020202020204" pitchFamily="34" charset="0"/>
              </a:rPr>
              <a:t>Initiated</a:t>
            </a:r>
          </a:p>
        </p:txBody>
      </p:sp>
      <p:sp>
        <p:nvSpPr>
          <p:cNvPr id="18" name="Rectangle: Rounded Corners 9">
            <a:extLst>
              <a:ext uri="{FF2B5EF4-FFF2-40B4-BE49-F238E27FC236}">
                <a16:creationId xmlns:a16="http://schemas.microsoft.com/office/drawing/2014/main" id="{CD42F4BA-2B83-1B41-A48E-1749FD3D5F99}"/>
              </a:ext>
            </a:extLst>
          </p:cNvPr>
          <p:cNvSpPr/>
          <p:nvPr/>
        </p:nvSpPr>
        <p:spPr bwMode="auto">
          <a:xfrm>
            <a:off x="10229561" y="3308959"/>
            <a:ext cx="1424976" cy="943989"/>
          </a:xfrm>
          <a:prstGeom prst="roundRect">
            <a:avLst/>
          </a:prstGeom>
          <a:solidFill>
            <a:srgbClr val="EAAA00"/>
          </a:solidFill>
          <a:ln w="9525" cap="flat" cmpd="sng" algn="ctr">
            <a:solidFill>
              <a:schemeClr val="bg1"/>
            </a:solidFill>
            <a:prstDash val="solid"/>
            <a:round/>
            <a:headEnd type="none" w="lg" len="lg"/>
            <a:tailEnd type="none" w="lg" len="lg"/>
          </a:ln>
          <a:effectLst/>
        </p:spPr>
        <p:txBody>
          <a:bodyPr rot="0" spcFirstLastPara="0" vertOverflow="overflow" horzOverflow="overflow" vert="horz" wrap="none" lIns="91440" tIns="91440" rIns="91440" bIns="45720" numCol="1" spcCol="0" rtlCol="0" fromWordArt="0" anchor="ctr" anchorCtr="0" forceAA="0" compatLnSpc="1">
            <a:prstTxWarp prst="textNoShape">
              <a:avLst/>
            </a:prstTxWarp>
            <a:noAutofit/>
          </a:bodyPr>
          <a:lstStyle/>
          <a:p>
            <a:pPr lvl="0" algn="ctr" defTabSz="914400" fontAlgn="base">
              <a:spcBef>
                <a:spcPct val="0"/>
              </a:spcBef>
              <a:spcAft>
                <a:spcPct val="0"/>
              </a:spcAft>
              <a:defRPr/>
            </a:pPr>
            <a:r>
              <a:rPr lang="en-US" sz="1200" b="1" dirty="0">
                <a:solidFill>
                  <a:srgbClr val="000000"/>
                </a:solidFill>
                <a:latin typeface="Helvetica Condensed"/>
                <a:cs typeface="Arial" panose="020B0604020202020204" pitchFamily="34" charset="0"/>
              </a:rPr>
              <a:t>Pilot Impact</a:t>
            </a:r>
          </a:p>
          <a:p>
            <a:pPr lvl="0" algn="ctr" defTabSz="914400" fontAlgn="base">
              <a:spcBef>
                <a:spcPct val="0"/>
              </a:spcBef>
              <a:spcAft>
                <a:spcPct val="0"/>
              </a:spcAft>
              <a:defRPr/>
            </a:pPr>
            <a:r>
              <a:rPr lang="en-US" sz="1200" b="1" dirty="0">
                <a:solidFill>
                  <a:srgbClr val="000000"/>
                </a:solidFill>
                <a:latin typeface="Helvetica Condensed"/>
                <a:cs typeface="Arial" panose="020B0604020202020204" pitchFamily="34" charset="0"/>
              </a:rPr>
              <a:t>Analysis </a:t>
            </a:r>
          </a:p>
          <a:p>
            <a:pPr lvl="0" algn="ctr" defTabSz="914400" fontAlgn="base">
              <a:spcBef>
                <a:spcPct val="0"/>
              </a:spcBef>
              <a:spcAft>
                <a:spcPct val="0"/>
              </a:spcAft>
              <a:defRPr/>
            </a:pPr>
            <a:r>
              <a:rPr lang="en-US" sz="1200" b="1" dirty="0">
                <a:solidFill>
                  <a:srgbClr val="000000"/>
                </a:solidFill>
                <a:latin typeface="Helvetica Condensed"/>
                <a:cs typeface="Arial" panose="020B0604020202020204" pitchFamily="34" charset="0"/>
              </a:rPr>
              <a:t>Completed</a:t>
            </a:r>
          </a:p>
        </p:txBody>
      </p:sp>
      <p:sp>
        <p:nvSpPr>
          <p:cNvPr id="19" name="Oval 18">
            <a:extLst>
              <a:ext uri="{FF2B5EF4-FFF2-40B4-BE49-F238E27FC236}">
                <a16:creationId xmlns:a16="http://schemas.microsoft.com/office/drawing/2014/main" id="{3B6D2231-1E27-C747-9914-C30A395B6DFE}"/>
              </a:ext>
            </a:extLst>
          </p:cNvPr>
          <p:cNvSpPr/>
          <p:nvPr/>
        </p:nvSpPr>
        <p:spPr bwMode="auto">
          <a:xfrm>
            <a:off x="3512912" y="3618738"/>
            <a:ext cx="234175" cy="245327"/>
          </a:xfrm>
          <a:prstGeom prst="ellipse">
            <a:avLst/>
          </a:prstGeom>
          <a:solidFill>
            <a:srgbClr val="029035"/>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u="none" strike="noStrike" kern="1200" cap="none" spc="0" normalizeH="0" baseline="0" noProof="0">
              <a:ln>
                <a:noFill/>
              </a:ln>
              <a:solidFill>
                <a:srgbClr val="000000"/>
              </a:solidFill>
              <a:effectLst/>
              <a:uLnTx/>
              <a:uFillTx/>
              <a:latin typeface="Arial Nova Cond" panose="020B0506020202020204" pitchFamily="34" charset="0"/>
              <a:cs typeface="Arial" panose="020B0604020202020204" pitchFamily="34" charset="0"/>
            </a:endParaRPr>
          </a:p>
        </p:txBody>
      </p:sp>
      <p:sp>
        <p:nvSpPr>
          <p:cNvPr id="20" name="Rectangle: Rounded Corners 9">
            <a:extLst>
              <a:ext uri="{FF2B5EF4-FFF2-40B4-BE49-F238E27FC236}">
                <a16:creationId xmlns:a16="http://schemas.microsoft.com/office/drawing/2014/main" id="{5C71BED4-893B-7A4B-A814-B1B42B351BF7}"/>
              </a:ext>
            </a:extLst>
          </p:cNvPr>
          <p:cNvSpPr/>
          <p:nvPr/>
        </p:nvSpPr>
        <p:spPr bwMode="auto">
          <a:xfrm>
            <a:off x="2088538" y="2224552"/>
            <a:ext cx="1895784" cy="943989"/>
          </a:xfrm>
          <a:prstGeom prst="roundRect">
            <a:avLst/>
          </a:prstGeom>
          <a:solidFill>
            <a:srgbClr val="EAAA00"/>
          </a:solidFill>
          <a:ln w="9525" cap="flat" cmpd="sng" algn="ctr">
            <a:solidFill>
              <a:schemeClr val="bg1"/>
            </a:solidFill>
            <a:prstDash val="solid"/>
            <a:round/>
            <a:headEnd type="none" w="lg" len="lg"/>
            <a:tailEnd type="none" w="lg" len="lg"/>
          </a:ln>
          <a:effectLst/>
        </p:spPr>
        <p:txBody>
          <a:bodyPr rot="0" spcFirstLastPara="0" vertOverflow="overflow" horzOverflow="overflow" vert="horz" wrap="none" lIns="91440" tIns="9144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Helvetica Condensed"/>
                <a:cs typeface="Arial" panose="020B0604020202020204" pitchFamily="34" charset="0"/>
              </a:rPr>
              <a:t>NJBPU issues RFP for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srgbClr val="000000"/>
                </a:solidFill>
                <a:latin typeface="Helvetica Condensed"/>
                <a:cs typeface="Arial" panose="020B0604020202020204" pitchFamily="34" charset="0"/>
              </a:rPr>
              <a:t>Whole House Pilot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Helvetica Condensed"/>
                <a:cs typeface="Arial" panose="020B0604020202020204" pitchFamily="34" charset="0"/>
              </a:rPr>
              <a:t>Design Project</a:t>
            </a:r>
          </a:p>
        </p:txBody>
      </p:sp>
      <p:cxnSp>
        <p:nvCxnSpPr>
          <p:cNvPr id="21" name="Straight Connector 20">
            <a:extLst>
              <a:ext uri="{FF2B5EF4-FFF2-40B4-BE49-F238E27FC236}">
                <a16:creationId xmlns:a16="http://schemas.microsoft.com/office/drawing/2014/main" id="{A5751679-61FF-8B49-AF15-49BCDE8FA7F4}"/>
              </a:ext>
            </a:extLst>
          </p:cNvPr>
          <p:cNvCxnSpPr>
            <a:cxnSpLocks/>
          </p:cNvCxnSpPr>
          <p:nvPr/>
        </p:nvCxnSpPr>
        <p:spPr bwMode="auto">
          <a:xfrm flipH="1">
            <a:off x="4301185" y="3739960"/>
            <a:ext cx="1" cy="561053"/>
          </a:xfrm>
          <a:prstGeom prst="line">
            <a:avLst/>
          </a:pr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22" name="Straight Connector 21">
            <a:extLst>
              <a:ext uri="{FF2B5EF4-FFF2-40B4-BE49-F238E27FC236}">
                <a16:creationId xmlns:a16="http://schemas.microsoft.com/office/drawing/2014/main" id="{B6D9350E-F523-6A46-957D-E8E1BD8B4295}"/>
              </a:ext>
            </a:extLst>
          </p:cNvPr>
          <p:cNvCxnSpPr>
            <a:cxnSpLocks/>
          </p:cNvCxnSpPr>
          <p:nvPr/>
        </p:nvCxnSpPr>
        <p:spPr bwMode="auto">
          <a:xfrm flipH="1">
            <a:off x="7048095" y="3752492"/>
            <a:ext cx="1" cy="561053"/>
          </a:xfrm>
          <a:prstGeom prst="line">
            <a:avLst/>
          </a:pr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24" name="TextBox 23">
            <a:extLst>
              <a:ext uri="{FF2B5EF4-FFF2-40B4-BE49-F238E27FC236}">
                <a16:creationId xmlns:a16="http://schemas.microsoft.com/office/drawing/2014/main" id="{E544E39B-4ADB-CC47-A375-B0FC3BF7A097}"/>
              </a:ext>
            </a:extLst>
          </p:cNvPr>
          <p:cNvSpPr txBox="1"/>
          <p:nvPr/>
        </p:nvSpPr>
        <p:spPr>
          <a:xfrm>
            <a:off x="9572135" y="3248258"/>
            <a:ext cx="591015" cy="32196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000000"/>
                </a:solidFill>
                <a:effectLst/>
                <a:uLnTx/>
                <a:uFillTx/>
                <a:latin typeface="Helvetica Condensed"/>
                <a:cs typeface="Arial"/>
              </a:rPr>
              <a:t>2023</a:t>
            </a:r>
          </a:p>
        </p:txBody>
      </p:sp>
      <p:cxnSp>
        <p:nvCxnSpPr>
          <p:cNvPr id="25" name="Straight Connector 24">
            <a:extLst>
              <a:ext uri="{FF2B5EF4-FFF2-40B4-BE49-F238E27FC236}">
                <a16:creationId xmlns:a16="http://schemas.microsoft.com/office/drawing/2014/main" id="{2E07AA49-6BB6-DA49-8558-8B7AA9D2E3F1}"/>
              </a:ext>
            </a:extLst>
          </p:cNvPr>
          <p:cNvCxnSpPr>
            <a:cxnSpLocks/>
          </p:cNvCxnSpPr>
          <p:nvPr/>
        </p:nvCxnSpPr>
        <p:spPr bwMode="auto">
          <a:xfrm flipH="1">
            <a:off x="3041562" y="3177582"/>
            <a:ext cx="1" cy="561053"/>
          </a:xfrm>
          <a:prstGeom prst="line">
            <a:avLst/>
          </a:prstGeom>
          <a:solidFill>
            <a:schemeClr val="accent1"/>
          </a:solidFill>
          <a:ln w="9525" cap="flat" cmpd="sng" algn="ctr">
            <a:solidFill>
              <a:schemeClr val="bg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26" name="TextBox 25">
            <a:extLst>
              <a:ext uri="{FF2B5EF4-FFF2-40B4-BE49-F238E27FC236}">
                <a16:creationId xmlns:a16="http://schemas.microsoft.com/office/drawing/2014/main" id="{76D12116-1044-ED4F-A89F-8E8E74BFB466}"/>
              </a:ext>
            </a:extLst>
          </p:cNvPr>
          <p:cNvSpPr txBox="1"/>
          <p:nvPr/>
        </p:nvSpPr>
        <p:spPr>
          <a:xfrm>
            <a:off x="250613" y="4088851"/>
            <a:ext cx="1620866" cy="136984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Helvetica Condensed"/>
                <a:cs typeface="Arial"/>
              </a:rPr>
              <a:t>Focus on aligning current programs and identifying sustainable partnerships for a statewide model</a:t>
            </a:r>
            <a:endParaRPr kumimoji="0" lang="en-US" sz="1400" b="1" u="none" strike="noStrike" kern="1200" cap="none" spc="0" normalizeH="0" baseline="0" noProof="0" dirty="0">
              <a:ln>
                <a:noFill/>
              </a:ln>
              <a:solidFill>
                <a:srgbClr val="000000"/>
              </a:solidFill>
              <a:effectLst/>
              <a:uLnTx/>
              <a:uFillTx/>
              <a:latin typeface="Helvetica Condensed"/>
              <a:cs typeface="Arial"/>
            </a:endParaRPr>
          </a:p>
        </p:txBody>
      </p:sp>
      <p:sp>
        <p:nvSpPr>
          <p:cNvPr id="27" name="TextBox 26">
            <a:extLst>
              <a:ext uri="{FF2B5EF4-FFF2-40B4-BE49-F238E27FC236}">
                <a16:creationId xmlns:a16="http://schemas.microsoft.com/office/drawing/2014/main" id="{4B5E367C-E890-1F47-BA56-15C15C683A68}"/>
              </a:ext>
            </a:extLst>
          </p:cNvPr>
          <p:cNvSpPr txBox="1"/>
          <p:nvPr/>
        </p:nvSpPr>
        <p:spPr>
          <a:xfrm>
            <a:off x="250613" y="2442191"/>
            <a:ext cx="1620866" cy="694474"/>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Helvetica Condensed"/>
                <a:cs typeface="Arial"/>
              </a:rPr>
              <a:t>Development of place-based delivery models</a:t>
            </a:r>
            <a:endParaRPr kumimoji="0" lang="en-US" sz="1400" b="1" u="none" strike="noStrike" kern="1200" cap="none" spc="0" normalizeH="0" baseline="0" noProof="0" dirty="0">
              <a:ln>
                <a:noFill/>
              </a:ln>
              <a:solidFill>
                <a:srgbClr val="000000"/>
              </a:solidFill>
              <a:effectLst/>
              <a:uLnTx/>
              <a:uFillTx/>
              <a:latin typeface="Helvetica Condensed"/>
              <a:cs typeface="Arial"/>
            </a:endParaRPr>
          </a:p>
        </p:txBody>
      </p:sp>
    </p:spTree>
    <p:extLst>
      <p:ext uri="{BB962C8B-B14F-4D97-AF65-F5344CB8AC3E}">
        <p14:creationId xmlns:p14="http://schemas.microsoft.com/office/powerpoint/2010/main" val="3944820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8125"/>
            <a:ext cx="10515600" cy="1325563"/>
          </a:xfrm>
        </p:spPr>
        <p:txBody>
          <a:bodyPr/>
          <a:lstStyle/>
          <a:p>
            <a:r>
              <a:rPr lang="en-US" dirty="0">
                <a:solidFill>
                  <a:schemeClr val="tx1"/>
                </a:solidFill>
              </a:rPr>
              <a:t>Asset and Gap Analysis</a:t>
            </a:r>
          </a:p>
        </p:txBody>
      </p:sp>
    </p:spTree>
    <p:extLst>
      <p:ext uri="{BB962C8B-B14F-4D97-AF65-F5344CB8AC3E}">
        <p14:creationId xmlns:p14="http://schemas.microsoft.com/office/powerpoint/2010/main" val="209384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6469543-EFA7-49FE-9FBA-0A7EAC2E5F01}" type="slidenum">
              <a:rPr lang="en-US" smtClean="0"/>
              <a:pPr/>
              <a:t>8</a:t>
            </a:fld>
            <a:endParaRPr lang="en-US"/>
          </a:p>
        </p:txBody>
      </p:sp>
      <p:sp>
        <p:nvSpPr>
          <p:cNvPr id="4" name="Title 3"/>
          <p:cNvSpPr>
            <a:spLocks noGrp="1"/>
          </p:cNvSpPr>
          <p:nvPr>
            <p:ph type="title"/>
          </p:nvPr>
        </p:nvSpPr>
        <p:spPr/>
        <p:txBody>
          <a:bodyPr/>
          <a:lstStyle/>
          <a:p>
            <a:r>
              <a:rPr lang="en-US" sz="2800" dirty="0"/>
              <a:t>Stakeholder Engagement</a:t>
            </a:r>
          </a:p>
        </p:txBody>
      </p:sp>
      <p:sp>
        <p:nvSpPr>
          <p:cNvPr id="5" name="TextBox 4">
            <a:extLst>
              <a:ext uri="{FF2B5EF4-FFF2-40B4-BE49-F238E27FC236}">
                <a16:creationId xmlns:a16="http://schemas.microsoft.com/office/drawing/2014/main" id="{6E79F53E-8991-4C0E-81A4-8A970F387F20}"/>
              </a:ext>
            </a:extLst>
          </p:cNvPr>
          <p:cNvSpPr txBox="1"/>
          <p:nvPr/>
        </p:nvSpPr>
        <p:spPr>
          <a:xfrm>
            <a:off x="65373" y="3044092"/>
            <a:ext cx="1905000" cy="1243242"/>
          </a:xfrm>
          <a:prstGeom prst="rect">
            <a:avLst/>
          </a:prstGeom>
          <a:solidFill>
            <a:schemeClr val="bg1"/>
          </a:solidFill>
        </p:spPr>
        <p:txBody>
          <a:bodyPr wrap="square" lIns="0" tIns="0" rIns="0" bIns="0" rtlCol="0">
            <a:noAutofit/>
          </a:bodyPr>
          <a:lstStyle/>
          <a:p>
            <a:pPr algn="ctr"/>
            <a:r>
              <a:rPr lang="en-US" sz="2000" b="1" dirty="0">
                <a:solidFill>
                  <a:srgbClr val="147556"/>
                </a:solidFill>
                <a:latin typeface="Helvetica Condensed"/>
                <a:cs typeface="Arial"/>
              </a:rPr>
              <a:t>Comfort Partners-Participating Utilities</a:t>
            </a:r>
          </a:p>
        </p:txBody>
      </p:sp>
      <p:sp>
        <p:nvSpPr>
          <p:cNvPr id="6" name="TextBox 5">
            <a:extLst>
              <a:ext uri="{FF2B5EF4-FFF2-40B4-BE49-F238E27FC236}">
                <a16:creationId xmlns:a16="http://schemas.microsoft.com/office/drawing/2014/main" id="{47509650-120B-4AA5-9C3D-1772FC2FACEB}"/>
              </a:ext>
            </a:extLst>
          </p:cNvPr>
          <p:cNvSpPr txBox="1"/>
          <p:nvPr/>
        </p:nvSpPr>
        <p:spPr>
          <a:xfrm>
            <a:off x="65373" y="1646739"/>
            <a:ext cx="1905000" cy="593979"/>
          </a:xfrm>
          <a:prstGeom prst="rect">
            <a:avLst/>
          </a:prstGeom>
          <a:solidFill>
            <a:schemeClr val="bg1"/>
          </a:solidFill>
        </p:spPr>
        <p:txBody>
          <a:bodyPr wrap="square" lIns="0" tIns="0" rIns="0" bIns="0" rtlCol="0">
            <a:noAutofit/>
          </a:bodyPr>
          <a:lstStyle/>
          <a:p>
            <a:pPr algn="ctr"/>
            <a:r>
              <a:rPr lang="en-US" sz="2000" b="1" dirty="0">
                <a:solidFill>
                  <a:srgbClr val="147556"/>
                </a:solidFill>
                <a:latin typeface="Helvetica Condensed"/>
                <a:cs typeface="Arial"/>
              </a:rPr>
              <a:t>Core Project Team</a:t>
            </a:r>
          </a:p>
        </p:txBody>
      </p:sp>
      <p:pic>
        <p:nvPicPr>
          <p:cNvPr id="7" name="Picture 6" descr="cid:image002.jpg@01D1940C.40A923C0">
            <a:extLst>
              <a:ext uri="{FF2B5EF4-FFF2-40B4-BE49-F238E27FC236}">
                <a16:creationId xmlns:a16="http://schemas.microsoft.com/office/drawing/2014/main" id="{7CF4135B-1DD7-BC43-98BB-EE257C01A60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41161" y="1667234"/>
            <a:ext cx="4161173" cy="552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4FFC43C-22E0-974B-A4A9-21AD1F386CCE}"/>
              </a:ext>
            </a:extLst>
          </p:cNvPr>
          <p:cNvSpPr txBox="1"/>
          <p:nvPr/>
        </p:nvSpPr>
        <p:spPr>
          <a:xfrm>
            <a:off x="65373" y="5081859"/>
            <a:ext cx="1905000" cy="956895"/>
          </a:xfrm>
          <a:prstGeom prst="rect">
            <a:avLst/>
          </a:prstGeom>
          <a:solidFill>
            <a:schemeClr val="bg1"/>
          </a:solidFill>
        </p:spPr>
        <p:txBody>
          <a:bodyPr wrap="square" lIns="0" tIns="0" rIns="0" bIns="0" rtlCol="0">
            <a:noAutofit/>
          </a:bodyPr>
          <a:lstStyle/>
          <a:p>
            <a:pPr algn="ctr"/>
            <a:r>
              <a:rPr lang="en-US" sz="2000" b="1" dirty="0">
                <a:solidFill>
                  <a:srgbClr val="147556"/>
                </a:solidFill>
                <a:latin typeface="Helvetica Condensed"/>
                <a:cs typeface="Arial"/>
              </a:rPr>
              <a:t>Stakeholders Interviewed for the Analysis</a:t>
            </a:r>
          </a:p>
        </p:txBody>
      </p:sp>
      <p:sp>
        <p:nvSpPr>
          <p:cNvPr id="9" name="TextBox 8">
            <a:extLst>
              <a:ext uri="{FF2B5EF4-FFF2-40B4-BE49-F238E27FC236}">
                <a16:creationId xmlns:a16="http://schemas.microsoft.com/office/drawing/2014/main" id="{42B8757C-0648-B240-A31E-13180677DB30}"/>
              </a:ext>
            </a:extLst>
          </p:cNvPr>
          <p:cNvSpPr txBox="1"/>
          <p:nvPr/>
        </p:nvSpPr>
        <p:spPr>
          <a:xfrm>
            <a:off x="2467627" y="3720990"/>
            <a:ext cx="0" cy="0"/>
          </a:xfrm>
          <a:prstGeom prst="rect">
            <a:avLst/>
          </a:prstGeom>
          <a:noFill/>
        </p:spPr>
        <p:txBody>
          <a:bodyPr wrap="none" lIns="0" tIns="0" rIns="0" bIns="0" rtlCol="0">
            <a:noAutofit/>
          </a:bodyPr>
          <a:lstStyle/>
          <a:p>
            <a:endParaRPr lang="en-US" sz="1600"/>
          </a:p>
        </p:txBody>
      </p:sp>
      <p:cxnSp>
        <p:nvCxnSpPr>
          <p:cNvPr id="10" name="Straight Connector 9">
            <a:extLst>
              <a:ext uri="{FF2B5EF4-FFF2-40B4-BE49-F238E27FC236}">
                <a16:creationId xmlns:a16="http://schemas.microsoft.com/office/drawing/2014/main" id="{155A6557-E137-4870-AC53-0827BC527C10}"/>
              </a:ext>
            </a:extLst>
          </p:cNvPr>
          <p:cNvCxnSpPr/>
          <p:nvPr/>
        </p:nvCxnSpPr>
        <p:spPr bwMode="auto">
          <a:xfrm>
            <a:off x="2088787" y="4760625"/>
            <a:ext cx="9640570" cy="0"/>
          </a:xfrm>
          <a:prstGeom prst="line">
            <a:avLst/>
          </a:prstGeom>
          <a:solidFill>
            <a:schemeClr val="accent1"/>
          </a:solidFill>
          <a:ln w="12700" cap="flat" cmpd="sng" algn="ctr">
            <a:solidFill>
              <a:srgbClr val="137556"/>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1" name="Straight Connector 10">
            <a:extLst>
              <a:ext uri="{FF2B5EF4-FFF2-40B4-BE49-F238E27FC236}">
                <a16:creationId xmlns:a16="http://schemas.microsoft.com/office/drawing/2014/main" id="{6AD2B200-5D28-6B49-9DC6-A879C1E8EFB9}"/>
              </a:ext>
            </a:extLst>
          </p:cNvPr>
          <p:cNvCxnSpPr/>
          <p:nvPr/>
        </p:nvCxnSpPr>
        <p:spPr bwMode="auto">
          <a:xfrm>
            <a:off x="2088787" y="2620585"/>
            <a:ext cx="9640570" cy="0"/>
          </a:xfrm>
          <a:prstGeom prst="line">
            <a:avLst/>
          </a:prstGeom>
          <a:solidFill>
            <a:schemeClr val="accent1"/>
          </a:solidFill>
          <a:ln w="12700" cap="flat" cmpd="sng" algn="ctr">
            <a:solidFill>
              <a:srgbClr val="137556"/>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tx1"/>
                  </a:outerShdw>
                </a:effectLst>
              </a14:hiddenEffects>
            </a:ext>
          </a:extLst>
        </p:spPr>
      </p:cxnSp>
      <p:pic>
        <p:nvPicPr>
          <p:cNvPr id="12" name="Picture 11">
            <a:extLst>
              <a:ext uri="{FF2B5EF4-FFF2-40B4-BE49-F238E27FC236}">
                <a16:creationId xmlns:a16="http://schemas.microsoft.com/office/drawing/2014/main" id="{3C93485B-7CB7-4E44-BA7A-EBACC34541D5}"/>
              </a:ext>
            </a:extLst>
          </p:cNvPr>
          <p:cNvPicPr>
            <a:picLocks noChangeAspect="1"/>
          </p:cNvPicPr>
          <p:nvPr/>
        </p:nvPicPr>
        <p:blipFill>
          <a:blip r:embed="rId4"/>
          <a:stretch>
            <a:fillRect/>
          </a:stretch>
        </p:blipFill>
        <p:spPr>
          <a:xfrm>
            <a:off x="3006248" y="1294347"/>
            <a:ext cx="1316800" cy="1298762"/>
          </a:xfrm>
          <a:prstGeom prst="rect">
            <a:avLst/>
          </a:prstGeom>
        </p:spPr>
      </p:pic>
      <p:grpSp>
        <p:nvGrpSpPr>
          <p:cNvPr id="25" name="Group 24"/>
          <p:cNvGrpSpPr/>
          <p:nvPr/>
        </p:nvGrpSpPr>
        <p:grpSpPr>
          <a:xfrm>
            <a:off x="5253222" y="2877203"/>
            <a:ext cx="2357565" cy="1577020"/>
            <a:chOff x="5200641" y="2923443"/>
            <a:chExt cx="2357565" cy="1577020"/>
          </a:xfrm>
        </p:grpSpPr>
        <p:pic>
          <p:nvPicPr>
            <p:cNvPr id="13" name="Picture 2" descr="Comfort Partners">
              <a:extLst>
                <a:ext uri="{FF2B5EF4-FFF2-40B4-BE49-F238E27FC236}">
                  <a16:creationId xmlns:a16="http://schemas.microsoft.com/office/drawing/2014/main" id="{89ED1030-85D1-4EEA-BDF4-1AD9A5FF17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641" y="3880051"/>
              <a:ext cx="2357565" cy="6204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blue and white logo&#10;&#10;Description automatically generated with medium confidence">
              <a:extLst>
                <a:ext uri="{FF2B5EF4-FFF2-40B4-BE49-F238E27FC236}">
                  <a16:creationId xmlns:a16="http://schemas.microsoft.com/office/drawing/2014/main" id="{E41D5DDC-1FB6-489A-AC64-15F469E4F7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7612" y="2923443"/>
              <a:ext cx="1683622" cy="551649"/>
            </a:xfrm>
            <a:prstGeom prst="rect">
              <a:avLst/>
            </a:prstGeom>
          </p:spPr>
        </p:pic>
      </p:grpSp>
      <p:grpSp>
        <p:nvGrpSpPr>
          <p:cNvPr id="26" name="Group 25"/>
          <p:cNvGrpSpPr/>
          <p:nvPr/>
        </p:nvGrpSpPr>
        <p:grpSpPr>
          <a:xfrm>
            <a:off x="2388402" y="2964964"/>
            <a:ext cx="2952759" cy="1401498"/>
            <a:chOff x="2388402" y="3045068"/>
            <a:chExt cx="2952759" cy="1401498"/>
          </a:xfrm>
        </p:grpSpPr>
        <p:pic>
          <p:nvPicPr>
            <p:cNvPr id="16" name="Picture 15">
              <a:extLst>
                <a:ext uri="{FF2B5EF4-FFF2-40B4-BE49-F238E27FC236}">
                  <a16:creationId xmlns:a16="http://schemas.microsoft.com/office/drawing/2014/main" id="{29EDCB62-93D7-4771-A09B-D16913FA2E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402" y="3045068"/>
              <a:ext cx="2952759" cy="308399"/>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C4D8BB7D-A52E-46FD-8E07-27B815912D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5631" y="3933948"/>
              <a:ext cx="2498300" cy="512618"/>
            </a:xfrm>
            <a:prstGeom prst="rect">
              <a:avLst/>
            </a:prstGeom>
          </p:spPr>
        </p:pic>
      </p:grpSp>
      <p:grpSp>
        <p:nvGrpSpPr>
          <p:cNvPr id="21" name="Group 20"/>
          <p:cNvGrpSpPr/>
          <p:nvPr/>
        </p:nvGrpSpPr>
        <p:grpSpPr>
          <a:xfrm>
            <a:off x="10037215" y="2920383"/>
            <a:ext cx="1977754" cy="1490660"/>
            <a:chOff x="9898669" y="2880119"/>
            <a:chExt cx="1977754" cy="1490660"/>
          </a:xfrm>
        </p:grpSpPr>
        <p:pic>
          <p:nvPicPr>
            <p:cNvPr id="14" name="Picture 6" descr="Atlantic City Electric - Careers">
              <a:extLst>
                <a:ext uri="{FF2B5EF4-FFF2-40B4-BE49-F238E27FC236}">
                  <a16:creationId xmlns:a16="http://schemas.microsoft.com/office/drawing/2014/main" id="{21198B4A-91E2-447A-93BC-2B72A6341D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45735" y="2880119"/>
              <a:ext cx="1683622" cy="6382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E784C4E2-F90B-4CD6-A4A8-2851579AF6F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98669" y="4009735"/>
              <a:ext cx="1977754" cy="361044"/>
            </a:xfrm>
            <a:prstGeom prst="rect">
              <a:avLst/>
            </a:prstGeom>
          </p:spPr>
        </p:pic>
      </p:grpSp>
      <p:grpSp>
        <p:nvGrpSpPr>
          <p:cNvPr id="24" name="Group 23"/>
          <p:cNvGrpSpPr/>
          <p:nvPr/>
        </p:nvGrpSpPr>
        <p:grpSpPr>
          <a:xfrm>
            <a:off x="7652156" y="2849555"/>
            <a:ext cx="2158966" cy="1632317"/>
            <a:chOff x="7617536" y="2976763"/>
            <a:chExt cx="2158966" cy="1632317"/>
          </a:xfrm>
        </p:grpSpPr>
        <p:pic>
          <p:nvPicPr>
            <p:cNvPr id="19" name="Picture 18" descr="Text&#10;&#10;Description automatically generated with low confidence">
              <a:extLst>
                <a:ext uri="{FF2B5EF4-FFF2-40B4-BE49-F238E27FC236}">
                  <a16:creationId xmlns:a16="http://schemas.microsoft.com/office/drawing/2014/main" id="{278971D8-FF4C-46A0-8DF0-154EF5472D8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17536" y="3771435"/>
              <a:ext cx="2158966" cy="837645"/>
            </a:xfrm>
            <a:prstGeom prst="rect">
              <a:avLst/>
            </a:prstGeom>
          </p:spPr>
        </p:pic>
        <p:pic>
          <p:nvPicPr>
            <p:cNvPr id="20" name="Picture 19" descr="Logo&#10;&#10;Description automatically generated">
              <a:extLst>
                <a:ext uri="{FF2B5EF4-FFF2-40B4-BE49-F238E27FC236}">
                  <a16:creationId xmlns:a16="http://schemas.microsoft.com/office/drawing/2014/main" id="{3ADDCC1C-23B1-4158-9B45-A03EC4D1ACA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84905" y="2976763"/>
              <a:ext cx="1824228" cy="445008"/>
            </a:xfrm>
            <a:prstGeom prst="rect">
              <a:avLst/>
            </a:prstGeom>
          </p:spPr>
        </p:pic>
      </p:grpSp>
      <p:sp>
        <p:nvSpPr>
          <p:cNvPr id="2" name="TextBox 1"/>
          <p:cNvSpPr txBox="1"/>
          <p:nvPr/>
        </p:nvSpPr>
        <p:spPr>
          <a:xfrm>
            <a:off x="9226526" y="4835268"/>
            <a:ext cx="2502831" cy="1450077"/>
          </a:xfrm>
          <a:prstGeom prst="rect">
            <a:avLst/>
          </a:prstGeom>
          <a:noFill/>
        </p:spPr>
        <p:txBody>
          <a:bodyPr wrap="square" rtlCol="0">
            <a:spAutoFit/>
          </a:bodyPr>
          <a:lstStyle/>
          <a:p>
            <a:pPr>
              <a:lnSpc>
                <a:spcPct val="107000"/>
              </a:lnSpc>
              <a:spcAft>
                <a:spcPts val="800"/>
              </a:spcAft>
            </a:pPr>
            <a:r>
              <a:rPr lang="en-US" sz="1400" dirty="0">
                <a:latin typeface="Helvetica Condensed"/>
                <a:ea typeface="Calibri" panose="020F0502020204030204" pitchFamily="34" charset="0"/>
                <a:cs typeface="Times New Roman" panose="02020603050405020304" pitchFamily="18" charset="0"/>
              </a:rPr>
              <a:t>Northeast Energy Efficiency Partnerships</a:t>
            </a:r>
          </a:p>
          <a:p>
            <a:pPr>
              <a:lnSpc>
                <a:spcPct val="107000"/>
              </a:lnSpc>
              <a:spcAft>
                <a:spcPts val="800"/>
              </a:spcAft>
            </a:pPr>
            <a:r>
              <a:rPr lang="en-US" sz="1400" dirty="0">
                <a:latin typeface="Helvetica Condensed"/>
                <a:ea typeface="Calibri" panose="020F0502020204030204" pitchFamily="34" charset="0"/>
                <a:cs typeface="Times New Roman" panose="02020603050405020304" pitchFamily="18" charset="0"/>
              </a:rPr>
              <a:t>Housing &amp; Community Development Network of NJ</a:t>
            </a:r>
          </a:p>
          <a:p>
            <a:pPr marR="0" lvl="0">
              <a:lnSpc>
                <a:spcPct val="107000"/>
              </a:lnSpc>
              <a:spcBef>
                <a:spcPts val="0"/>
              </a:spcBef>
              <a:spcAft>
                <a:spcPts val="800"/>
              </a:spcAft>
            </a:pPr>
            <a:r>
              <a:rPr lang="en-US" sz="1400" dirty="0">
                <a:latin typeface="Helvetica Condensed"/>
                <a:ea typeface="Calibri" panose="020F0502020204030204" pitchFamily="34" charset="0"/>
                <a:cs typeface="Times New Roman" panose="02020603050405020304" pitchFamily="18" charset="0"/>
              </a:rPr>
              <a:t>Department of Health</a:t>
            </a:r>
          </a:p>
        </p:txBody>
      </p:sp>
      <p:sp>
        <p:nvSpPr>
          <p:cNvPr id="22" name="TextBox 21"/>
          <p:cNvSpPr txBox="1"/>
          <p:nvPr/>
        </p:nvSpPr>
        <p:spPr>
          <a:xfrm>
            <a:off x="2088787" y="4899228"/>
            <a:ext cx="3374454" cy="1322157"/>
          </a:xfrm>
          <a:prstGeom prst="rect">
            <a:avLst/>
          </a:prstGeom>
          <a:noFill/>
        </p:spPr>
        <p:txBody>
          <a:bodyPr wrap="square" rtlCol="0">
            <a:spAutoFit/>
          </a:bodyPr>
          <a:lstStyle/>
          <a:p>
            <a:pPr marR="0" lvl="0">
              <a:lnSpc>
                <a:spcPct val="107000"/>
              </a:lnSpc>
              <a:spcBef>
                <a:spcPts val="0"/>
              </a:spcBef>
              <a:spcAft>
                <a:spcPts val="800"/>
              </a:spcAft>
            </a:pPr>
            <a:r>
              <a:rPr lang="en-US" sz="1400" dirty="0">
                <a:latin typeface="Helvetica Condensed"/>
                <a:ea typeface="Calibri" panose="020F0502020204030204" pitchFamily="34" charset="0"/>
                <a:cs typeface="Calibri" panose="020F0502020204030204" pitchFamily="34" charset="0"/>
              </a:rPr>
              <a:t>Department of Environmental Protection</a:t>
            </a:r>
          </a:p>
          <a:p>
            <a:pPr>
              <a:lnSpc>
                <a:spcPct val="107000"/>
              </a:lnSpc>
              <a:spcAft>
                <a:spcPts val="800"/>
              </a:spcAft>
            </a:pPr>
            <a:r>
              <a:rPr lang="en-US" sz="1400" dirty="0">
                <a:latin typeface="Helvetica Condensed"/>
                <a:ea typeface="Calibri" panose="020F0502020204030204" pitchFamily="34" charset="0"/>
                <a:cs typeface="Calibri" panose="020F0502020204030204" pitchFamily="34" charset="0"/>
              </a:rPr>
              <a:t>Department of Community Affairs</a:t>
            </a:r>
          </a:p>
          <a:p>
            <a:pPr>
              <a:lnSpc>
                <a:spcPct val="107000"/>
              </a:lnSpc>
              <a:spcAft>
                <a:spcPts val="800"/>
              </a:spcAft>
            </a:pPr>
            <a:r>
              <a:rPr lang="en-US" sz="1400" dirty="0">
                <a:latin typeface="Helvetica Condensed"/>
                <a:ea typeface="Calibri" panose="020F0502020204030204" pitchFamily="34" charset="0"/>
                <a:cs typeface="Calibri" panose="020F0502020204030204" pitchFamily="34" charset="0"/>
              </a:rPr>
              <a:t>St. Joseph’s Carpenter Society Camden</a:t>
            </a:r>
          </a:p>
          <a:p>
            <a:pPr>
              <a:lnSpc>
                <a:spcPct val="107000"/>
              </a:lnSpc>
              <a:spcAft>
                <a:spcPts val="800"/>
              </a:spcAft>
            </a:pPr>
            <a:r>
              <a:rPr lang="en-US" sz="1400" dirty="0">
                <a:latin typeface="Helvetica Condensed"/>
                <a:ea typeface="Calibri" panose="020F0502020204030204" pitchFamily="34" charset="0"/>
                <a:cs typeface="Calibri" panose="020F0502020204030204" pitchFamily="34" charset="0"/>
              </a:rPr>
              <a:t>United Community Corporation Newark</a:t>
            </a:r>
          </a:p>
        </p:txBody>
      </p:sp>
      <p:sp>
        <p:nvSpPr>
          <p:cNvPr id="23" name="TextBox 22"/>
          <p:cNvSpPr txBox="1"/>
          <p:nvPr/>
        </p:nvSpPr>
        <p:spPr>
          <a:xfrm>
            <a:off x="5887188" y="4907595"/>
            <a:ext cx="2915391" cy="1305422"/>
          </a:xfrm>
          <a:prstGeom prst="rect">
            <a:avLst/>
          </a:prstGeom>
          <a:noFill/>
        </p:spPr>
        <p:txBody>
          <a:bodyPr wrap="square" rtlCol="0">
            <a:spAutoFit/>
          </a:bodyPr>
          <a:lstStyle/>
          <a:p>
            <a:pPr>
              <a:lnSpc>
                <a:spcPct val="107000"/>
              </a:lnSpc>
              <a:spcAft>
                <a:spcPts val="800"/>
              </a:spcAft>
            </a:pPr>
            <a:r>
              <a:rPr lang="en-US" sz="1400" dirty="0">
                <a:latin typeface="Helvetica Condensed"/>
                <a:ea typeface="Calibri" panose="020F0502020204030204" pitchFamily="34" charset="0"/>
                <a:cs typeface="Times New Roman" panose="02020603050405020304" pitchFamily="18" charset="0"/>
              </a:rPr>
              <a:t>Greater Bergen Community Action</a:t>
            </a:r>
          </a:p>
          <a:p>
            <a:pPr>
              <a:lnSpc>
                <a:spcPct val="107000"/>
              </a:lnSpc>
              <a:spcAft>
                <a:spcPts val="800"/>
              </a:spcAft>
            </a:pPr>
            <a:r>
              <a:rPr lang="en-US" sz="1400" dirty="0">
                <a:latin typeface="Helvetica Condensed"/>
                <a:ea typeface="Calibri" panose="020F0502020204030204" pitchFamily="34" charset="0"/>
                <a:cs typeface="Times New Roman" panose="02020603050405020304" pitchFamily="18" charset="0"/>
              </a:rPr>
              <a:t>Isles</a:t>
            </a:r>
          </a:p>
          <a:p>
            <a:pPr>
              <a:lnSpc>
                <a:spcPct val="107000"/>
              </a:lnSpc>
              <a:spcAft>
                <a:spcPts val="800"/>
              </a:spcAft>
            </a:pPr>
            <a:r>
              <a:rPr lang="en-US" sz="1400" dirty="0">
                <a:latin typeface="Helvetica Condensed"/>
                <a:ea typeface="Calibri" panose="020F0502020204030204" pitchFamily="34" charset="0"/>
                <a:cs typeface="Times New Roman" panose="02020603050405020304" pitchFamily="18" charset="0"/>
              </a:rPr>
              <a:t>RMI</a:t>
            </a:r>
          </a:p>
          <a:p>
            <a:pPr>
              <a:lnSpc>
                <a:spcPct val="107000"/>
              </a:lnSpc>
              <a:spcAft>
                <a:spcPts val="800"/>
              </a:spcAft>
            </a:pPr>
            <a:r>
              <a:rPr lang="en-US" sz="1400" dirty="0">
                <a:latin typeface="Helvetica Condensed"/>
                <a:ea typeface="Calibri" panose="020F0502020204030204" pitchFamily="34" charset="0"/>
                <a:cs typeface="Times New Roman" panose="02020603050405020304" pitchFamily="18" charset="0"/>
              </a:rPr>
              <a:t>Energy Efficiency Alliance of NJ</a:t>
            </a:r>
          </a:p>
        </p:txBody>
      </p:sp>
    </p:spTree>
    <p:extLst>
      <p:ext uri="{BB962C8B-B14F-4D97-AF65-F5344CB8AC3E}">
        <p14:creationId xmlns:p14="http://schemas.microsoft.com/office/powerpoint/2010/main" val="245185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22037"/>
            <a:ext cx="10515600" cy="649719"/>
          </a:xfrm>
        </p:spPr>
        <p:txBody>
          <a:bodyPr/>
          <a:lstStyle/>
          <a:p>
            <a:pPr marL="0" indent="0" algn="ctr">
              <a:buNone/>
            </a:pPr>
            <a:r>
              <a:rPr lang="en-US" sz="2000" b="1" dirty="0"/>
              <a:t>The asset and gap analysis identified multiple buckets of potential funding sources for energy efficiency and healthy housing interventions:</a:t>
            </a:r>
            <a:endParaRPr lang="en-US" sz="2000" dirty="0"/>
          </a:p>
        </p:txBody>
      </p:sp>
      <p:sp>
        <p:nvSpPr>
          <p:cNvPr id="3" name="Slide Number Placeholder 2"/>
          <p:cNvSpPr>
            <a:spLocks noGrp="1"/>
          </p:cNvSpPr>
          <p:nvPr>
            <p:ph type="sldNum" sz="quarter" idx="12"/>
          </p:nvPr>
        </p:nvSpPr>
        <p:spPr/>
        <p:txBody>
          <a:bodyPr/>
          <a:lstStyle/>
          <a:p>
            <a:fld id="{66469543-EFA7-49FE-9FBA-0A7EAC2E5F01}" type="slidenum">
              <a:rPr lang="en-US" smtClean="0"/>
              <a:pPr/>
              <a:t>9</a:t>
            </a:fld>
            <a:endParaRPr lang="en-US"/>
          </a:p>
        </p:txBody>
      </p:sp>
      <p:sp>
        <p:nvSpPr>
          <p:cNvPr id="4" name="Title 3"/>
          <p:cNvSpPr>
            <a:spLocks noGrp="1"/>
          </p:cNvSpPr>
          <p:nvPr>
            <p:ph type="title"/>
          </p:nvPr>
        </p:nvSpPr>
        <p:spPr/>
        <p:txBody>
          <a:bodyPr/>
          <a:lstStyle/>
          <a:p>
            <a:r>
              <a:rPr lang="en-US" sz="2800" dirty="0"/>
              <a:t>Resources Identified for Evaluation</a:t>
            </a:r>
          </a:p>
        </p:txBody>
      </p:sp>
      <p:sp>
        <p:nvSpPr>
          <p:cNvPr id="6" name="TextBox 5">
            <a:extLst>
              <a:ext uri="{FF2B5EF4-FFF2-40B4-BE49-F238E27FC236}">
                <a16:creationId xmlns:a16="http://schemas.microsoft.com/office/drawing/2014/main" id="{0929FD57-36CC-0EAA-4D15-B8B467FF31B6}"/>
              </a:ext>
            </a:extLst>
          </p:cNvPr>
          <p:cNvSpPr txBox="1"/>
          <p:nvPr/>
        </p:nvSpPr>
        <p:spPr>
          <a:xfrm>
            <a:off x="4610101" y="2477921"/>
            <a:ext cx="2971799" cy="3139321"/>
          </a:xfrm>
          <a:prstGeom prst="rect">
            <a:avLst/>
          </a:prstGeom>
          <a:noFill/>
        </p:spPr>
        <p:txBody>
          <a:bodyPr wrap="square" rtlCol="0">
            <a:spAutoFit/>
          </a:bodyPr>
          <a:lstStyle/>
          <a:p>
            <a:pPr algn="ctr"/>
            <a:r>
              <a:rPr lang="en-US" b="1" u="sng" dirty="0">
                <a:latin typeface="Helvetica Condensed"/>
              </a:rPr>
              <a:t>State</a:t>
            </a:r>
          </a:p>
          <a:p>
            <a:r>
              <a:rPr lang="en-US" dirty="0">
                <a:latin typeface="Helvetica Condensed"/>
              </a:rPr>
              <a:t>Examples:</a:t>
            </a:r>
          </a:p>
          <a:p>
            <a:endParaRPr lang="en-US" b="1" dirty="0">
              <a:latin typeface="Helvetica Condensed"/>
            </a:endParaRPr>
          </a:p>
          <a:p>
            <a:pPr marL="285750" indent="-285750">
              <a:buFont typeface="Arial" panose="020B0604020202020204" pitchFamily="34" charset="0"/>
              <a:buChar char="•"/>
            </a:pPr>
            <a:r>
              <a:rPr lang="en-US" dirty="0">
                <a:latin typeface="Helvetica Condensed"/>
              </a:rPr>
              <a:t>Lead-Safe Home Remediation Grants</a:t>
            </a:r>
          </a:p>
          <a:p>
            <a:pPr marL="285750" indent="-285750">
              <a:buFont typeface="Arial" panose="020B0604020202020204" pitchFamily="34" charset="0"/>
              <a:buChar char="•"/>
            </a:pPr>
            <a:r>
              <a:rPr lang="en-US" dirty="0">
                <a:latin typeface="Helvetica Condensed"/>
              </a:rPr>
              <a:t>New Jersey Affordable Housing Trust Fund</a:t>
            </a:r>
          </a:p>
          <a:p>
            <a:pPr marL="285750" indent="-285750">
              <a:buFont typeface="Arial" panose="020B0604020202020204" pitchFamily="34" charset="0"/>
              <a:buChar char="•"/>
            </a:pPr>
            <a:r>
              <a:rPr lang="en-US" dirty="0">
                <a:latin typeface="Helvetica Condensed"/>
              </a:rPr>
              <a:t>DCA Neighborhood Revitalization Tax Credit Program</a:t>
            </a:r>
          </a:p>
          <a:p>
            <a:endParaRPr lang="en-US" dirty="0">
              <a:latin typeface="Helvetica Condensed"/>
            </a:endParaRPr>
          </a:p>
        </p:txBody>
      </p:sp>
      <p:sp>
        <p:nvSpPr>
          <p:cNvPr id="7" name="TextBox 6">
            <a:extLst>
              <a:ext uri="{FF2B5EF4-FFF2-40B4-BE49-F238E27FC236}">
                <a16:creationId xmlns:a16="http://schemas.microsoft.com/office/drawing/2014/main" id="{4C4CEB6F-E8FA-8132-9431-557F99F3733B}"/>
              </a:ext>
            </a:extLst>
          </p:cNvPr>
          <p:cNvSpPr txBox="1"/>
          <p:nvPr/>
        </p:nvSpPr>
        <p:spPr>
          <a:xfrm>
            <a:off x="838200" y="2477921"/>
            <a:ext cx="2971799" cy="3416320"/>
          </a:xfrm>
          <a:prstGeom prst="rect">
            <a:avLst/>
          </a:prstGeom>
          <a:noFill/>
        </p:spPr>
        <p:txBody>
          <a:bodyPr wrap="square" rtlCol="0">
            <a:spAutoFit/>
          </a:bodyPr>
          <a:lstStyle/>
          <a:p>
            <a:pPr algn="ctr"/>
            <a:r>
              <a:rPr lang="en-US" b="1" u="sng" dirty="0">
                <a:latin typeface="Helvetica Condensed"/>
              </a:rPr>
              <a:t>Federal</a:t>
            </a:r>
            <a:endParaRPr lang="en-US" u="sng" dirty="0">
              <a:latin typeface="Helvetica Condensed"/>
            </a:endParaRPr>
          </a:p>
          <a:p>
            <a:r>
              <a:rPr lang="en-US" dirty="0">
                <a:latin typeface="Helvetica Condensed"/>
              </a:rPr>
              <a:t>Examples:</a:t>
            </a:r>
          </a:p>
          <a:p>
            <a:endParaRPr lang="en-US" dirty="0">
              <a:latin typeface="Helvetica Condensed"/>
            </a:endParaRPr>
          </a:p>
          <a:p>
            <a:pPr marL="285750" indent="-285750">
              <a:buFont typeface="Arial" panose="020B0604020202020204" pitchFamily="34" charset="0"/>
              <a:buChar char="•"/>
            </a:pPr>
            <a:r>
              <a:rPr lang="en-US" dirty="0">
                <a:latin typeface="Helvetica Condensed"/>
              </a:rPr>
              <a:t>Weatherization Assistance Program (WAP)</a:t>
            </a:r>
          </a:p>
          <a:p>
            <a:pPr marL="285750" indent="-285750">
              <a:buFont typeface="Arial" panose="020B0604020202020204" pitchFamily="34" charset="0"/>
              <a:buChar char="•"/>
            </a:pPr>
            <a:r>
              <a:rPr lang="en-US" dirty="0">
                <a:latin typeface="Helvetica Condensed"/>
              </a:rPr>
              <a:t>HUD Lead Hazard Control Grants</a:t>
            </a:r>
          </a:p>
          <a:p>
            <a:pPr marL="285750" indent="-285750">
              <a:buFont typeface="Arial" panose="020B0604020202020204" pitchFamily="34" charset="0"/>
              <a:buChar char="•"/>
            </a:pPr>
            <a:r>
              <a:rPr lang="en-US" dirty="0">
                <a:latin typeface="Helvetica Condensed"/>
              </a:rPr>
              <a:t>HUD Community Development Block Grants (CDBG)</a:t>
            </a:r>
          </a:p>
          <a:p>
            <a:pPr marL="285750" indent="-285750">
              <a:buFont typeface="Arial" panose="020B0604020202020204" pitchFamily="34" charset="0"/>
              <a:buChar char="•"/>
            </a:pPr>
            <a:r>
              <a:rPr lang="en-US" dirty="0">
                <a:latin typeface="Helvetica Condensed"/>
              </a:rPr>
              <a:t>American Rescue Plan</a:t>
            </a:r>
          </a:p>
        </p:txBody>
      </p:sp>
      <p:sp>
        <p:nvSpPr>
          <p:cNvPr id="8" name="TextBox 7">
            <a:extLst>
              <a:ext uri="{FF2B5EF4-FFF2-40B4-BE49-F238E27FC236}">
                <a16:creationId xmlns:a16="http://schemas.microsoft.com/office/drawing/2014/main" id="{734FC291-6C36-EBCD-F85E-B18C0A35D44D}"/>
              </a:ext>
            </a:extLst>
          </p:cNvPr>
          <p:cNvSpPr txBox="1"/>
          <p:nvPr/>
        </p:nvSpPr>
        <p:spPr>
          <a:xfrm>
            <a:off x="8382001" y="2477921"/>
            <a:ext cx="2971799" cy="2031325"/>
          </a:xfrm>
          <a:prstGeom prst="rect">
            <a:avLst/>
          </a:prstGeom>
          <a:noFill/>
        </p:spPr>
        <p:txBody>
          <a:bodyPr wrap="square" rtlCol="0">
            <a:spAutoFit/>
          </a:bodyPr>
          <a:lstStyle/>
          <a:p>
            <a:pPr algn="ctr"/>
            <a:r>
              <a:rPr lang="en-US" b="1" u="sng" dirty="0">
                <a:latin typeface="Helvetica Condensed"/>
              </a:rPr>
              <a:t>Local</a:t>
            </a:r>
          </a:p>
          <a:p>
            <a:r>
              <a:rPr lang="en-US" dirty="0">
                <a:latin typeface="Helvetica Condensed"/>
              </a:rPr>
              <a:t>Examples:</a:t>
            </a:r>
          </a:p>
          <a:p>
            <a:endParaRPr lang="en-US" dirty="0">
              <a:latin typeface="Helvetica Condensed"/>
            </a:endParaRPr>
          </a:p>
          <a:p>
            <a:pPr marL="285750" indent="-285750">
              <a:buFont typeface="Arial" panose="020B0604020202020204" pitchFamily="34" charset="0"/>
              <a:buChar char="•"/>
            </a:pPr>
            <a:r>
              <a:rPr lang="en-US" dirty="0">
                <a:latin typeface="Helvetica Condensed"/>
              </a:rPr>
              <a:t>Habitat for Humanity</a:t>
            </a:r>
          </a:p>
          <a:p>
            <a:pPr marL="285750" indent="-285750">
              <a:buFont typeface="Arial" panose="020B0604020202020204" pitchFamily="34" charset="0"/>
              <a:buChar char="•"/>
            </a:pPr>
            <a:r>
              <a:rPr lang="en-US" dirty="0">
                <a:latin typeface="Helvetica Condensed"/>
              </a:rPr>
              <a:t>Hospital Community Benefits</a:t>
            </a:r>
          </a:p>
          <a:p>
            <a:endParaRPr lang="en-US" dirty="0">
              <a:latin typeface="Helvetica Condensed"/>
            </a:endParaRPr>
          </a:p>
        </p:txBody>
      </p:sp>
    </p:spTree>
    <p:extLst>
      <p:ext uri="{BB962C8B-B14F-4D97-AF65-F5344CB8AC3E}">
        <p14:creationId xmlns:p14="http://schemas.microsoft.com/office/powerpoint/2010/main" val="2182046215"/>
      </p:ext>
    </p:extLst>
  </p:cSld>
  <p:clrMapOvr>
    <a:masterClrMapping/>
  </p:clrMapOvr>
</p:sld>
</file>

<file path=ppt/theme/theme1.xml><?xml version="1.0" encoding="utf-8"?>
<a:theme xmlns:a="http://schemas.openxmlformats.org/drawingml/2006/main" name="FY20 Theme">
  <a:themeElements>
    <a:clrScheme name="NJBPU">
      <a:dk1>
        <a:sysClr val="windowText" lastClr="000000"/>
      </a:dk1>
      <a:lt1>
        <a:sysClr val="window" lastClr="FFFFFF"/>
      </a:lt1>
      <a:dk2>
        <a:srgbClr val="1F497D"/>
      </a:dk2>
      <a:lt2>
        <a:srgbClr val="EEECE1"/>
      </a:lt2>
      <a:accent1>
        <a:srgbClr val="029035"/>
      </a:accent1>
      <a:accent2>
        <a:srgbClr val="147BD1"/>
      </a:accent2>
      <a:accent3>
        <a:srgbClr val="EAAA00"/>
      </a:accent3>
      <a:accent4>
        <a:srgbClr val="006778"/>
      </a:accent4>
      <a:accent5>
        <a:srgbClr val="627D77"/>
      </a:accent5>
      <a:accent6>
        <a:srgbClr val="5E97AF"/>
      </a:accent6>
      <a:hlink>
        <a:srgbClr val="77C19A"/>
      </a:hlink>
      <a:folHlink>
        <a:srgbClr val="D0C88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Y20 Theme" id="{55ED3F0B-19AF-47C3-B22B-5768B1C2DEB1}" vid="{D4C0F298-8500-4B4D-A0A3-5E46FE122A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85744ABD55584892AB8F14AA2D3459" ma:contentTypeVersion="4" ma:contentTypeDescription="Create a new document." ma:contentTypeScope="" ma:versionID="5bbb37d919cc0c12b5c4b3f8f20cd8e5">
  <xsd:schema xmlns:xsd="http://www.w3.org/2001/XMLSchema" xmlns:xs="http://www.w3.org/2001/XMLSchema" xmlns:p="http://schemas.microsoft.com/office/2006/metadata/properties" xmlns:ns3="c4afb014-b4ad-4549-b64f-f1d662f846aa" targetNamespace="http://schemas.microsoft.com/office/2006/metadata/properties" ma:root="true" ma:fieldsID="0f97b3e705997f4aea89f66911301f50" ns3:_="">
    <xsd:import namespace="c4afb014-b4ad-4549-b64f-f1d662f846a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fb014-b4ad-4549-b64f-f1d662f846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433D52-069B-4CDB-AD24-E9D487FE300D}">
  <ds:schemaRefs>
    <ds:schemaRef ds:uri="http://schemas.microsoft.com/sharepoint/v3/contenttype/forms"/>
  </ds:schemaRefs>
</ds:datastoreItem>
</file>

<file path=customXml/itemProps2.xml><?xml version="1.0" encoding="utf-8"?>
<ds:datastoreItem xmlns:ds="http://schemas.openxmlformats.org/officeDocument/2006/customXml" ds:itemID="{B89A12EB-3AF5-44AE-8EA5-245C6B5BF597}">
  <ds:schemaRefs>
    <ds:schemaRef ds:uri="http://purl.org/dc/elements/1.1/"/>
    <ds:schemaRef ds:uri="http://purl.org/dc/dcmitype/"/>
    <ds:schemaRef ds:uri="c4afb014-b4ad-4549-b64f-f1d662f846aa"/>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3D3E6F6-BDDF-4BB0-B057-D5A68A0E1371}">
  <ds:schemaRefs>
    <ds:schemaRef ds:uri="c4afb014-b4ad-4549-b64f-f1d662f846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279</TotalTime>
  <Words>1321</Words>
  <Application>Microsoft Office PowerPoint</Application>
  <PresentationFormat>Widescreen</PresentationFormat>
  <Paragraphs>167</Paragraphs>
  <Slides>17</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Arial</vt:lpstr>
      <vt:lpstr>Arial Nova Cond</vt:lpstr>
      <vt:lpstr>Arial Unicode MS</vt:lpstr>
      <vt:lpstr>Calibri</vt:lpstr>
      <vt:lpstr>Century Gothic</vt:lpstr>
      <vt:lpstr>Helvetica Condensed</vt:lpstr>
      <vt:lpstr>Helvetica Neue</vt:lpstr>
      <vt:lpstr>Times New Roman</vt:lpstr>
      <vt:lpstr>FY20 Theme</vt:lpstr>
      <vt:lpstr>Document</vt:lpstr>
      <vt:lpstr>PowerPoint Presentation</vt:lpstr>
      <vt:lpstr>Impetus for the New Jersey Whole House Program </vt:lpstr>
      <vt:lpstr>New Jersey Whole House Program </vt:lpstr>
      <vt:lpstr>Challenge: Nexus of 3 Sectors, No Focused Funding</vt:lpstr>
      <vt:lpstr>Green and Healthy Homes Initiative</vt:lpstr>
      <vt:lpstr>New Jersey Whole House Program Planning Timeline</vt:lpstr>
      <vt:lpstr>Asset and Gap Analysis</vt:lpstr>
      <vt:lpstr>Stakeholder Engagement</vt:lpstr>
      <vt:lpstr>Resources Identified for Evaluation</vt:lpstr>
      <vt:lpstr>Measuring the Need: Comparison Across Select Municipalities</vt:lpstr>
      <vt:lpstr>Racial Disparity and Overlapping Burdens</vt:lpstr>
      <vt:lpstr>Pilot considerations</vt:lpstr>
      <vt:lpstr>Opportunity</vt:lpstr>
      <vt:lpstr>Theory of Change</vt:lpstr>
      <vt:lpstr>Pilot Design Considerations</vt:lpstr>
      <vt:lpstr>How will the Pilot Work?</vt:lpstr>
      <vt:lpstr>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 Lauren</dc:creator>
  <cp:lastModifiedBy>Griffith, Lauren [BPU]</cp:lastModifiedBy>
  <cp:revision>12</cp:revision>
  <cp:lastPrinted>2022-05-04T18:24:26Z</cp:lastPrinted>
  <dcterms:created xsi:type="dcterms:W3CDTF">2021-06-15T19:18:39Z</dcterms:created>
  <dcterms:modified xsi:type="dcterms:W3CDTF">2022-07-19T19:33:37Z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0x0101005A85744ABD55584892AB8F14AA2D3459</vt:lpwstr>
  </property>
  <property fmtid="{D5CDD505-2E9C-101B-9397-08002B2CF9AE}" pid="3" name="MSIP_Label_7c271edd-c6a3-4363-aa70-51643957fe36_Name">
    <vt:lpwstr>Internal</vt:lpwstr>
  </property>
  <property fmtid="{D5CDD505-2E9C-101B-9397-08002B2CF9AE}" pid="4" name="MSIP_Label_7c271edd-c6a3-4363-aa70-51643957fe36_ContentBits">
    <vt:lpwstr>0</vt:lpwstr>
  </property>
  <property fmtid="{D5CDD505-2E9C-101B-9397-08002B2CF9AE}" pid="5" name="MSIP_Label_7c271edd-c6a3-4363-aa70-51643957fe36_SiteId">
    <vt:lpwstr>79097a6f-c702-4a39-8873-62d86bd3f773</vt:lpwstr>
  </property>
  <property fmtid="{D5CDD505-2E9C-101B-9397-08002B2CF9AE}" pid="6" name="MSIP_Label_7c271edd-c6a3-4363-aa70-51643957fe36_Method">
    <vt:lpwstr>Standard</vt:lpwstr>
  </property>
  <property fmtid="{D5CDD505-2E9C-101B-9397-08002B2CF9AE}" pid="7" name="MSIP_Label_7c271edd-c6a3-4363-aa70-51643957fe36_Enabled">
    <vt:lpwstr>true</vt:lpwstr>
  </property>
  <property fmtid="{D5CDD505-2E9C-101B-9397-08002B2CF9AE}" pid="8" name="MSIP_Label_7c271edd-c6a3-4363-aa70-51643957fe36_ActionId">
    <vt:lpwstr>c1b02d72-9096-4713-99f6-3487c44db521</vt:lpwstr>
  </property>
  <property fmtid="{D5CDD505-2E9C-101B-9397-08002B2CF9AE}" pid="9" name="MSIP_Label_7c271edd-c6a3-4363-aa70-51643957fe36_SetDate">
    <vt:lpwstr>2022-07-13T17:53:36Z</vt:lpwstr>
  </property>
</Properties>
</file>